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2"/>
  </p:notesMasterIdLst>
  <p:handoutMasterIdLst>
    <p:handoutMasterId r:id="rId33"/>
  </p:handoutMasterIdLst>
  <p:sldIdLst>
    <p:sldId id="256" r:id="rId2"/>
    <p:sldId id="301" r:id="rId3"/>
    <p:sldId id="294" r:id="rId4"/>
    <p:sldId id="312" r:id="rId5"/>
    <p:sldId id="314" r:id="rId6"/>
    <p:sldId id="313" r:id="rId7"/>
    <p:sldId id="311" r:id="rId8"/>
    <p:sldId id="297" r:id="rId9"/>
    <p:sldId id="315" r:id="rId10"/>
    <p:sldId id="316" r:id="rId11"/>
    <p:sldId id="324" r:id="rId12"/>
    <p:sldId id="323" r:id="rId13"/>
    <p:sldId id="326" r:id="rId14"/>
    <p:sldId id="321" r:id="rId15"/>
    <p:sldId id="329" r:id="rId16"/>
    <p:sldId id="328" r:id="rId17"/>
    <p:sldId id="282" r:id="rId18"/>
    <p:sldId id="283" r:id="rId19"/>
    <p:sldId id="284" r:id="rId20"/>
    <p:sldId id="285" r:id="rId21"/>
    <p:sldId id="288" r:id="rId22"/>
    <p:sldId id="289" r:id="rId23"/>
    <p:sldId id="291" r:id="rId24"/>
    <p:sldId id="292" r:id="rId25"/>
    <p:sldId id="317" r:id="rId26"/>
    <p:sldId id="318" r:id="rId27"/>
    <p:sldId id="319" r:id="rId28"/>
    <p:sldId id="330" r:id="rId29"/>
    <p:sldId id="320" r:id="rId30"/>
    <p:sldId id="331" r:id="rId31"/>
  </p:sldIdLst>
  <p:sldSz cx="9144000" cy="6858000" type="screen4x3"/>
  <p:notesSz cx="6797675" cy="987425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2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re023:Dropbox:analyse%20av%20surveydata:deskriptive%20stats%20visualise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re023:Dropbox:analyse%20av%20surveydata:deskriptive%20stats%20visualiser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re023:Dropbox:analyse%20av%20surveydata:deskriptive%20stats%20visualiser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re023:Dropbox:analyse%20av%20surveydata:deskriptive%20stats%20visualise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'reformen generelt'!$B$21</c:f>
              <c:strCache>
                <c:ptCount val="1"/>
              </c:strCache>
            </c:strRef>
          </c:tx>
          <c:spPr>
            <a:noFill/>
          </c:spPr>
          <c:invertIfNegative val="0"/>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generelt'!$C$21:$G$21</c:f>
              <c:numCache>
                <c:formatCode>0%</c:formatCode>
                <c:ptCount val="5"/>
                <c:pt idx="0">
                  <c:v>0.153</c:v>
                </c:pt>
                <c:pt idx="1">
                  <c:v>0.52400000000000002</c:v>
                </c:pt>
                <c:pt idx="2">
                  <c:v>0.86899999999999999</c:v>
                </c:pt>
                <c:pt idx="3">
                  <c:v>0.80400000000000005</c:v>
                </c:pt>
                <c:pt idx="4">
                  <c:v>0.73399999999999999</c:v>
                </c:pt>
              </c:numCache>
            </c:numRef>
          </c:val>
        </c:ser>
        <c:ser>
          <c:idx val="1"/>
          <c:order val="1"/>
          <c:tx>
            <c:strRef>
              <c:f>'reformen generelt'!$B$22</c:f>
              <c:strCache>
                <c:ptCount val="1"/>
                <c:pt idx="0">
                  <c:v>1 svært enig</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generelt'!$C$22:$G$22</c:f>
              <c:numCache>
                <c:formatCode>0%</c:formatCode>
                <c:ptCount val="5"/>
                <c:pt idx="0">
                  <c:v>0.39400000000000002</c:v>
                </c:pt>
                <c:pt idx="1">
                  <c:v>0.19900000000000001</c:v>
                </c:pt>
                <c:pt idx="2">
                  <c:v>2.8000000000000001E-2</c:v>
                </c:pt>
                <c:pt idx="3">
                  <c:v>3.3000000000000002E-2</c:v>
                </c:pt>
                <c:pt idx="4">
                  <c:v>4.8000000000000001E-2</c:v>
                </c:pt>
              </c:numCache>
            </c:numRef>
          </c:val>
        </c:ser>
        <c:ser>
          <c:idx val="2"/>
          <c:order val="2"/>
          <c:tx>
            <c:strRef>
              <c:f>'reformen generelt'!$B$23</c:f>
              <c:strCache>
                <c:ptCount val="1"/>
                <c:pt idx="0">
                  <c:v>2 nokså enig</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generelt'!$C$23:$G$23</c:f>
              <c:numCache>
                <c:formatCode>0%</c:formatCode>
                <c:ptCount val="5"/>
                <c:pt idx="0">
                  <c:v>0.45300000000000001</c:v>
                </c:pt>
                <c:pt idx="1">
                  <c:v>0.27700000000000002</c:v>
                </c:pt>
                <c:pt idx="2">
                  <c:v>0.10299999999999999</c:v>
                </c:pt>
                <c:pt idx="3">
                  <c:v>0.16300000000000001</c:v>
                </c:pt>
                <c:pt idx="4">
                  <c:v>0.218</c:v>
                </c:pt>
              </c:numCache>
            </c:numRef>
          </c:val>
        </c:ser>
        <c:ser>
          <c:idx val="3"/>
          <c:order val="3"/>
          <c:tx>
            <c:strRef>
              <c:f>'reformen generelt'!$B$24</c:f>
              <c:strCache>
                <c:ptCount val="1"/>
                <c:pt idx="0">
                  <c:v>4 nokså uenig</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generelt'!$C$24:$G$24</c:f>
              <c:numCache>
                <c:formatCode>0%</c:formatCode>
                <c:ptCount val="5"/>
                <c:pt idx="0">
                  <c:v>3.2000000000000001E-2</c:v>
                </c:pt>
                <c:pt idx="1">
                  <c:v>0.123</c:v>
                </c:pt>
                <c:pt idx="2">
                  <c:v>0.35</c:v>
                </c:pt>
                <c:pt idx="3">
                  <c:v>0.27300000000000002</c:v>
                </c:pt>
                <c:pt idx="4">
                  <c:v>0.16</c:v>
                </c:pt>
              </c:numCache>
            </c:numRef>
          </c:val>
        </c:ser>
        <c:ser>
          <c:idx val="4"/>
          <c:order val="4"/>
          <c:tx>
            <c:strRef>
              <c:f>'reformen generelt'!$B$25</c:f>
              <c:strCache>
                <c:ptCount val="1"/>
                <c:pt idx="0">
                  <c:v>5 svært uenig</c:v>
                </c:pt>
              </c:strCache>
            </c:strRef>
          </c:tx>
          <c:spPr>
            <a:solidFill>
              <a:schemeClr val="accent2">
                <a:lumMod val="60000"/>
                <a:lumOff val="40000"/>
              </a:schemeClr>
            </a:solidFill>
          </c:spPr>
          <c:invertIfNegative val="0"/>
          <c:dLbls>
            <c:dLbl>
              <c:idx val="1"/>
              <c:delete val="1"/>
            </c:dLbl>
            <c:showLegendKey val="0"/>
            <c:showVal val="1"/>
            <c:showCatName val="0"/>
            <c:showSerName val="0"/>
            <c:showPercent val="0"/>
            <c:showBubbleSize val="0"/>
            <c:showLeaderLines val="0"/>
          </c:dLbls>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generelt'!$C$25:$G$25</c:f>
              <c:numCache>
                <c:formatCode>0%</c:formatCode>
                <c:ptCount val="5"/>
                <c:pt idx="0">
                  <c:v>1.2999999999999999E-2</c:v>
                </c:pt>
                <c:pt idx="1">
                  <c:v>3.4000000000000002E-2</c:v>
                </c:pt>
                <c:pt idx="2">
                  <c:v>0.254</c:v>
                </c:pt>
                <c:pt idx="3">
                  <c:v>0.14299999999999999</c:v>
                </c:pt>
                <c:pt idx="4">
                  <c:v>9.7000000000000003E-2</c:v>
                </c:pt>
              </c:numCache>
            </c:numRef>
          </c:val>
        </c:ser>
        <c:ser>
          <c:idx val="5"/>
          <c:order val="5"/>
          <c:tx>
            <c:strRef>
              <c:f>'reformen generelt'!$B$26</c:f>
              <c:strCache>
                <c:ptCount val="1"/>
              </c:strCache>
            </c:strRef>
          </c:tx>
          <c:spPr>
            <a:noFill/>
          </c:spPr>
          <c:invertIfNegative val="0"/>
          <c:cat>
            <c:strRef>
              <c:f>'reformen generelt'!$C$20:$G$20</c:f>
              <c:strCache>
                <c:ptCount val="5"/>
                <c:pt idx="0">
                  <c:v>mer sentralisering av politiets ressurser</c:v>
                </c:pt>
                <c:pt idx="1">
                  <c:v>svekking av det kriminalitetsforebyggende arbeidet overfor barn og unge</c:v>
                </c:pt>
                <c:pt idx="2">
                  <c:v>mer synlig og tilgjengelig polit</c:v>
                </c:pt>
                <c:pt idx="3">
                  <c:v>mer effektiv kriminalitetsbekjempelse</c:v>
                </c:pt>
                <c:pt idx="4">
                  <c:v>bedre styringsdialog mellom POD og underliggende organer</c:v>
                </c:pt>
              </c:strCache>
            </c:strRef>
          </c:cat>
          <c:val>
            <c:numRef>
              <c:f>'reformen generelt'!$C$26:$G$26</c:f>
              <c:numCache>
                <c:formatCode>0%</c:formatCode>
                <c:ptCount val="5"/>
                <c:pt idx="0">
                  <c:v>0.95499999999999996</c:v>
                </c:pt>
                <c:pt idx="1">
                  <c:v>0.84299999999999997</c:v>
                </c:pt>
                <c:pt idx="2">
                  <c:v>0.39600000000000002</c:v>
                </c:pt>
                <c:pt idx="3">
                  <c:v>0.58399999999999996</c:v>
                </c:pt>
                <c:pt idx="4">
                  <c:v>0.74299999999999999</c:v>
                </c:pt>
              </c:numCache>
            </c:numRef>
          </c:val>
        </c:ser>
        <c:dLbls>
          <c:showLegendKey val="0"/>
          <c:showVal val="0"/>
          <c:showCatName val="0"/>
          <c:showSerName val="0"/>
          <c:showPercent val="0"/>
          <c:showBubbleSize val="0"/>
        </c:dLbls>
        <c:gapWidth val="150"/>
        <c:overlap val="100"/>
        <c:axId val="83657472"/>
        <c:axId val="83659008"/>
      </c:barChart>
      <c:catAx>
        <c:axId val="83657472"/>
        <c:scaling>
          <c:orientation val="minMax"/>
        </c:scaling>
        <c:delete val="0"/>
        <c:axPos val="l"/>
        <c:majorTickMark val="out"/>
        <c:minorTickMark val="none"/>
        <c:tickLblPos val="nextTo"/>
        <c:crossAx val="83659008"/>
        <c:crosses val="autoZero"/>
        <c:auto val="1"/>
        <c:lblAlgn val="ctr"/>
        <c:lblOffset val="100"/>
        <c:noMultiLvlLbl val="0"/>
      </c:catAx>
      <c:valAx>
        <c:axId val="83659008"/>
        <c:scaling>
          <c:orientation val="minMax"/>
          <c:max val="0.82"/>
          <c:min val="0.06"/>
        </c:scaling>
        <c:delete val="1"/>
        <c:axPos val="b"/>
        <c:numFmt formatCode="0%" sourceLinked="1"/>
        <c:majorTickMark val="out"/>
        <c:minorTickMark val="none"/>
        <c:tickLblPos val="nextTo"/>
        <c:crossAx val="836574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'arbsted+reform'!$C$25</c:f>
              <c:strCache>
                <c:ptCount val="1"/>
                <c:pt idx="0">
                  <c:v>buf</c:v>
                </c:pt>
              </c:strCache>
            </c:strRef>
          </c:tx>
          <c:spPr>
            <a:noFill/>
          </c:spPr>
          <c:invertIfNegative val="0"/>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'arbsted+reform'!$D$25:$E$25</c:f>
              <c:numCache>
                <c:formatCode>0%</c:formatCode>
                <c:ptCount val="2"/>
                <c:pt idx="0">
                  <c:v>0.200738916256158</c:v>
                </c:pt>
                <c:pt idx="1">
                  <c:v>0.29957275697411401</c:v>
                </c:pt>
              </c:numCache>
            </c:numRef>
          </c:val>
        </c:ser>
        <c:ser>
          <c:idx val="1"/>
          <c:order val="1"/>
          <c:tx>
            <c:strRef>
              <c:f>'arbsted+reform'!$C$26</c:f>
              <c:strCache>
                <c:ptCount val="1"/>
                <c:pt idx="0">
                  <c:v>i svært stor grad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'arbsted+reform'!$D$26:$E$26</c:f>
              <c:numCache>
                <c:formatCode>0%</c:formatCode>
                <c:ptCount val="2"/>
                <c:pt idx="0">
                  <c:v>9.5566502463054204E-2</c:v>
                </c:pt>
                <c:pt idx="1">
                  <c:v>0.174667001759236</c:v>
                </c:pt>
              </c:numCache>
            </c:numRef>
          </c:val>
        </c:ser>
        <c:ser>
          <c:idx val="2"/>
          <c:order val="2"/>
          <c:tx>
            <c:strRef>
              <c:f>'arbsted+reform'!$C$27</c:f>
              <c:strCache>
                <c:ptCount val="1"/>
                <c:pt idx="0">
                  <c:v>i nokså stor grad</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'arbsted+reform'!$D$27:$E$27</c:f>
              <c:numCache>
                <c:formatCode>0%</c:formatCode>
                <c:ptCount val="2"/>
                <c:pt idx="0">
                  <c:v>0.39088669950738902</c:v>
                </c:pt>
                <c:pt idx="1">
                  <c:v>0.26463935662226701</c:v>
                </c:pt>
              </c:numCache>
            </c:numRef>
          </c:val>
        </c:ser>
        <c:ser>
          <c:idx val="3"/>
          <c:order val="3"/>
          <c:tx>
            <c:strRef>
              <c:f>'arbsted+reform'!$C$28</c:f>
              <c:strCache>
                <c:ptCount val="1"/>
                <c:pt idx="0">
                  <c:v>i noen grad</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'arbsted+reform'!$D$28:$E$28</c:f>
              <c:numCache>
                <c:formatCode>0%</c:formatCode>
                <c:ptCount val="2"/>
                <c:pt idx="0">
                  <c:v>0.31280788177339902</c:v>
                </c:pt>
                <c:pt idx="1">
                  <c:v>0.26112088464438299</c:v>
                </c:pt>
              </c:numCache>
            </c:numRef>
          </c:val>
        </c:ser>
        <c:ser>
          <c:idx val="4"/>
          <c:order val="4"/>
          <c:tx>
            <c:strRef>
              <c:f>'arbsted+reform'!$C$29</c:f>
              <c:strCache>
                <c:ptCount val="1"/>
                <c:pt idx="0">
                  <c:v>i nokså liten grad</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'arbsted+reform'!$D$29:$E$29</c:f>
              <c:numCache>
                <c:formatCode>0%</c:formatCode>
                <c:ptCount val="2"/>
                <c:pt idx="0">
                  <c:v>0.121674876847291</c:v>
                </c:pt>
                <c:pt idx="1">
                  <c:v>0.18346318170394599</c:v>
                </c:pt>
              </c:numCache>
            </c:numRef>
          </c:val>
        </c:ser>
        <c:ser>
          <c:idx val="5"/>
          <c:order val="5"/>
          <c:tx>
            <c:strRef>
              <c:f>'arbsted+reform'!$C$30</c:f>
              <c:strCache>
                <c:ptCount val="1"/>
                <c:pt idx="0">
                  <c:v>i svært liten grad</c:v>
                </c:pt>
              </c:strCache>
            </c:strRef>
          </c:tx>
          <c:spPr>
            <a:solidFill>
              <a:schemeClr val="accent2">
                <a:lumMod val="60000"/>
                <a:lumOff val="40000"/>
              </a:schemeClr>
            </a:solidFill>
          </c:spPr>
          <c:invertIfNegative val="0"/>
          <c:dLbls>
            <c:showLegendKey val="0"/>
            <c:showVal val="1"/>
            <c:showCatName val="0"/>
            <c:showSerName val="0"/>
            <c:showPercent val="0"/>
            <c:showBubbleSize val="0"/>
            <c:showLeaderLines val="0"/>
          </c:dLbls>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'arbsted+reform'!$D$30:$E$30</c:f>
              <c:numCache>
                <c:formatCode>0%</c:formatCode>
                <c:ptCount val="2"/>
                <c:pt idx="0">
                  <c:v>7.9064039408866998E-2</c:v>
                </c:pt>
                <c:pt idx="1">
                  <c:v>0.11610957527016801</c:v>
                </c:pt>
              </c:numCache>
            </c:numRef>
          </c:val>
        </c:ser>
        <c:ser>
          <c:idx val="6"/>
          <c:order val="6"/>
          <c:tx>
            <c:strRef>
              <c:f>'arbsted+reform'!$C$31</c:f>
              <c:strCache>
                <c:ptCount val="1"/>
                <c:pt idx="0">
                  <c:v>buf</c:v>
                </c:pt>
              </c:strCache>
            </c:strRef>
          </c:tx>
          <c:spPr>
            <a:solidFill>
              <a:srgbClr val="FFFFFF"/>
            </a:solidFill>
          </c:spPr>
          <c:invertIfNegative val="0"/>
          <c:cat>
            <c:strRef>
              <c:f>'arbsted+reform'!$D$24:$E$24</c:f>
              <c:strCache>
                <c:ptCount val="2"/>
                <c:pt idx="0">
                  <c:v>Mitt arbeidssted har i dag forsvarlig responstid overfor publikum</c:v>
                </c:pt>
                <c:pt idx="1">
                  <c:v>Nærpolitireformen vil føre til at mitt arbeidssted får lengre responstid overfor publikum</c:v>
                </c:pt>
              </c:strCache>
            </c:strRef>
          </c:cat>
          <c:val>
            <c:numRef>
              <c:f>'arbsted+reform'!$D$31:$E$31</c:f>
              <c:numCache>
                <c:formatCode>0%</c:formatCode>
                <c:ptCount val="2"/>
                <c:pt idx="0">
                  <c:v>0.79926108374384197</c:v>
                </c:pt>
                <c:pt idx="1">
                  <c:v>0.70042724302588599</c:v>
                </c:pt>
              </c:numCache>
            </c:numRef>
          </c:val>
        </c:ser>
        <c:dLbls>
          <c:showLegendKey val="0"/>
          <c:showVal val="0"/>
          <c:showCatName val="0"/>
          <c:showSerName val="0"/>
          <c:showPercent val="0"/>
          <c:showBubbleSize val="0"/>
        </c:dLbls>
        <c:gapWidth val="150"/>
        <c:overlap val="100"/>
        <c:axId val="83740928"/>
        <c:axId val="87363584"/>
      </c:barChart>
      <c:catAx>
        <c:axId val="83740928"/>
        <c:scaling>
          <c:orientation val="minMax"/>
        </c:scaling>
        <c:delete val="0"/>
        <c:axPos val="l"/>
        <c:majorTickMark val="out"/>
        <c:minorTickMark val="none"/>
        <c:tickLblPos val="nextTo"/>
        <c:crossAx val="87363584"/>
        <c:crosses val="autoZero"/>
        <c:auto val="1"/>
        <c:lblAlgn val="ctr"/>
        <c:lblOffset val="100"/>
        <c:noMultiLvlLbl val="0"/>
      </c:catAx>
      <c:valAx>
        <c:axId val="87363584"/>
        <c:scaling>
          <c:orientation val="minMax"/>
          <c:max val="0.68"/>
          <c:min val="0.08"/>
        </c:scaling>
        <c:delete val="1"/>
        <c:axPos val="b"/>
        <c:numFmt formatCode="0%" sourceLinked="1"/>
        <c:majorTickMark val="out"/>
        <c:minorTickMark val="none"/>
        <c:tickLblPos val="nextTo"/>
        <c:crossAx val="837409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arbsit!$L$32</c:f>
              <c:strCache>
                <c:ptCount val="1"/>
              </c:strCache>
            </c:strRef>
          </c:tx>
          <c:spPr>
            <a:noFill/>
          </c:spPr>
          <c:invertIfNegative val="0"/>
          <c:cat>
            <c:strRef>
              <c:f>arbsit!$M$31:$O$31</c:f>
              <c:strCache>
                <c:ptCount val="3"/>
                <c:pt idx="0">
                  <c:v>nok tid til å gjøre jobben med god kvalitet</c:v>
                </c:pt>
                <c:pt idx="1">
                  <c:v>tilbys relevant kompetanseutvikling</c:v>
                </c:pt>
                <c:pt idx="2">
                  <c:v>stolt av å jobbe i politiet</c:v>
                </c:pt>
              </c:strCache>
            </c:strRef>
          </c:cat>
          <c:val>
            <c:numRef>
              <c:f>arbsit!$M$32:$O$32</c:f>
              <c:numCache>
                <c:formatCode>0%</c:formatCode>
                <c:ptCount val="3"/>
                <c:pt idx="0">
                  <c:v>0.505</c:v>
                </c:pt>
                <c:pt idx="1">
                  <c:v>0.89149999999999996</c:v>
                </c:pt>
                <c:pt idx="2">
                  <c:v>0.154</c:v>
                </c:pt>
              </c:numCache>
            </c:numRef>
          </c:val>
        </c:ser>
        <c:ser>
          <c:idx val="1"/>
          <c:order val="1"/>
          <c:tx>
            <c:strRef>
              <c:f>arbsit!$L$33</c:f>
              <c:strCache>
                <c:ptCount val="1"/>
                <c:pt idx="0">
                  <c:v>svært enig</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arbsit!$M$31:$O$31</c:f>
              <c:strCache>
                <c:ptCount val="3"/>
                <c:pt idx="0">
                  <c:v>nok tid til å gjøre jobben med god kvalitet</c:v>
                </c:pt>
                <c:pt idx="1">
                  <c:v>tilbys relevant kompetanseutvikling</c:v>
                </c:pt>
                <c:pt idx="2">
                  <c:v>stolt av å jobbe i politiet</c:v>
                </c:pt>
              </c:strCache>
            </c:strRef>
          </c:cat>
          <c:val>
            <c:numRef>
              <c:f>arbsit!$M$33:$O$33</c:f>
              <c:numCache>
                <c:formatCode>0%</c:formatCode>
                <c:ptCount val="3"/>
                <c:pt idx="0">
                  <c:v>9.2999999999999999E-2</c:v>
                </c:pt>
                <c:pt idx="1">
                  <c:v>8.4000000000000005E-2</c:v>
                </c:pt>
                <c:pt idx="2">
                  <c:v>0.47099999999999997</c:v>
                </c:pt>
              </c:numCache>
            </c:numRef>
          </c:val>
        </c:ser>
        <c:ser>
          <c:idx val="2"/>
          <c:order val="2"/>
          <c:tx>
            <c:strRef>
              <c:f>arbsit!$L$34</c:f>
              <c:strCache>
                <c:ptCount val="1"/>
                <c:pt idx="0">
                  <c:v>nokså enig</c:v>
                </c:pt>
              </c:strCache>
            </c:strRef>
          </c:tx>
          <c:spPr>
            <a:solidFill>
              <a:schemeClr val="tx2">
                <a:lumMod val="40000"/>
                <a:lumOff val="60000"/>
              </a:schemeClr>
            </a:solidFill>
          </c:spPr>
          <c:invertIfNegative val="0"/>
          <c:dLbls>
            <c:dLbl>
              <c:idx val="1"/>
              <c:delete val="1"/>
            </c:dLbl>
            <c:showLegendKey val="0"/>
            <c:showVal val="1"/>
            <c:showCatName val="0"/>
            <c:showSerName val="0"/>
            <c:showPercent val="0"/>
            <c:showBubbleSize val="0"/>
            <c:showLeaderLines val="0"/>
          </c:dLbls>
          <c:cat>
            <c:strRef>
              <c:f>arbsit!$M$31:$O$31</c:f>
              <c:strCache>
                <c:ptCount val="3"/>
                <c:pt idx="0">
                  <c:v>nok tid til å gjøre jobben med god kvalitet</c:v>
                </c:pt>
                <c:pt idx="1">
                  <c:v>tilbys relevant kompetanseutvikling</c:v>
                </c:pt>
                <c:pt idx="2">
                  <c:v>stolt av å jobbe i politiet</c:v>
                </c:pt>
              </c:strCache>
            </c:strRef>
          </c:cat>
          <c:val>
            <c:numRef>
              <c:f>arbsit!$M$34:$O$34</c:f>
              <c:numCache>
                <c:formatCode>0%</c:formatCode>
                <c:ptCount val="3"/>
                <c:pt idx="0">
                  <c:v>0.40200000000000002</c:v>
                </c:pt>
                <c:pt idx="1">
                  <c:v>2.4500000000000001E-2</c:v>
                </c:pt>
                <c:pt idx="2">
                  <c:v>0.375</c:v>
                </c:pt>
              </c:numCache>
            </c:numRef>
          </c:val>
        </c:ser>
        <c:ser>
          <c:idx val="3"/>
          <c:order val="3"/>
          <c:tx>
            <c:strRef>
              <c:f>arbsit!$L$35</c:f>
              <c:strCache>
                <c:ptCount val="1"/>
                <c:pt idx="0">
                  <c:v>nokså uenig</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strRef>
              <c:f>arbsit!$M$31:$O$31</c:f>
              <c:strCache>
                <c:ptCount val="3"/>
                <c:pt idx="0">
                  <c:v>nok tid til å gjøre jobben med god kvalitet</c:v>
                </c:pt>
                <c:pt idx="1">
                  <c:v>tilbys relevant kompetanseutvikling</c:v>
                </c:pt>
                <c:pt idx="2">
                  <c:v>stolt av å jobbe i politiet</c:v>
                </c:pt>
              </c:strCache>
            </c:strRef>
          </c:cat>
          <c:val>
            <c:numRef>
              <c:f>arbsit!$M$35:$O$35</c:f>
              <c:numCache>
                <c:formatCode>0%</c:formatCode>
                <c:ptCount val="3"/>
                <c:pt idx="0">
                  <c:v>0.26</c:v>
                </c:pt>
                <c:pt idx="1">
                  <c:v>0.26300000000000001</c:v>
                </c:pt>
                <c:pt idx="2">
                  <c:v>3.3000000000000002E-2</c:v>
                </c:pt>
              </c:numCache>
            </c:numRef>
          </c:val>
        </c:ser>
        <c:ser>
          <c:idx val="4"/>
          <c:order val="4"/>
          <c:tx>
            <c:strRef>
              <c:f>arbsit!$L$36</c:f>
              <c:strCache>
                <c:ptCount val="1"/>
                <c:pt idx="0">
                  <c:v>svært uenig</c:v>
                </c:pt>
              </c:strCache>
            </c:strRef>
          </c:tx>
          <c:spPr>
            <a:solidFill>
              <a:schemeClr val="accent2">
                <a:lumMod val="60000"/>
                <a:lumOff val="40000"/>
              </a:schemeClr>
            </a:solidFill>
          </c:spPr>
          <c:invertIfNegative val="0"/>
          <c:dLbls>
            <c:dLbl>
              <c:idx val="2"/>
              <c:delete val="1"/>
            </c:dLbl>
            <c:showLegendKey val="0"/>
            <c:showVal val="1"/>
            <c:showCatName val="0"/>
            <c:showSerName val="0"/>
            <c:showPercent val="0"/>
            <c:showBubbleSize val="0"/>
            <c:showLeaderLines val="0"/>
          </c:dLbls>
          <c:cat>
            <c:strRef>
              <c:f>arbsit!$M$31:$O$31</c:f>
              <c:strCache>
                <c:ptCount val="3"/>
                <c:pt idx="0">
                  <c:v>nok tid til å gjøre jobben med god kvalitet</c:v>
                </c:pt>
                <c:pt idx="1">
                  <c:v>tilbys relevant kompetanseutvikling</c:v>
                </c:pt>
                <c:pt idx="2">
                  <c:v>stolt av å jobbe i politiet</c:v>
                </c:pt>
              </c:strCache>
            </c:strRef>
          </c:cat>
          <c:val>
            <c:numRef>
              <c:f>arbsit!$M$36:$O$36</c:f>
              <c:numCache>
                <c:formatCode>0%</c:formatCode>
                <c:ptCount val="3"/>
                <c:pt idx="0">
                  <c:v>8.7999999999999995E-2</c:v>
                </c:pt>
                <c:pt idx="1">
                  <c:v>0.18</c:v>
                </c:pt>
                <c:pt idx="2">
                  <c:v>1.0999999999999999E-2</c:v>
                </c:pt>
              </c:numCache>
            </c:numRef>
          </c:val>
        </c:ser>
        <c:ser>
          <c:idx val="5"/>
          <c:order val="5"/>
          <c:tx>
            <c:strRef>
              <c:f>arbsit!$L$37</c:f>
              <c:strCache>
                <c:ptCount val="1"/>
              </c:strCache>
            </c:strRef>
          </c:tx>
          <c:spPr>
            <a:noFill/>
          </c:spPr>
          <c:invertIfNegative val="0"/>
          <c:cat>
            <c:strRef>
              <c:f>arbsit!$M$31:$O$31</c:f>
              <c:strCache>
                <c:ptCount val="3"/>
                <c:pt idx="0">
                  <c:v>nok tid til å gjøre jobben med god kvalitet</c:v>
                </c:pt>
                <c:pt idx="1">
                  <c:v>tilbys relevant kompetanseutvikling</c:v>
                </c:pt>
                <c:pt idx="2">
                  <c:v>stolt av å jobbe i politiet</c:v>
                </c:pt>
              </c:strCache>
            </c:strRef>
          </c:cat>
          <c:val>
            <c:numRef>
              <c:f>arbsit!$M$37:$O$37</c:f>
              <c:numCache>
                <c:formatCode>0%</c:formatCode>
                <c:ptCount val="3"/>
                <c:pt idx="0">
                  <c:v>0.65200000000000002</c:v>
                </c:pt>
                <c:pt idx="1">
                  <c:v>0.55700000000000005</c:v>
                </c:pt>
                <c:pt idx="2">
                  <c:v>0.95599999999999996</c:v>
                </c:pt>
              </c:numCache>
            </c:numRef>
          </c:val>
        </c:ser>
        <c:dLbls>
          <c:showLegendKey val="0"/>
          <c:showVal val="0"/>
          <c:showCatName val="0"/>
          <c:showSerName val="0"/>
          <c:showPercent val="0"/>
          <c:showBubbleSize val="0"/>
        </c:dLbls>
        <c:gapWidth val="150"/>
        <c:overlap val="100"/>
        <c:axId val="87411328"/>
        <c:axId val="87417216"/>
      </c:barChart>
      <c:catAx>
        <c:axId val="87411328"/>
        <c:scaling>
          <c:orientation val="minMax"/>
        </c:scaling>
        <c:delete val="0"/>
        <c:axPos val="l"/>
        <c:majorTickMark val="out"/>
        <c:minorTickMark val="none"/>
        <c:tickLblPos val="nextTo"/>
        <c:crossAx val="87417216"/>
        <c:crosses val="autoZero"/>
        <c:auto val="1"/>
        <c:lblAlgn val="ctr"/>
        <c:lblOffset val="100"/>
        <c:noMultiLvlLbl val="0"/>
      </c:catAx>
      <c:valAx>
        <c:axId val="87417216"/>
        <c:scaling>
          <c:orientation val="minMax"/>
          <c:max val="0.75"/>
          <c:min val="0.05"/>
        </c:scaling>
        <c:delete val="1"/>
        <c:axPos val="b"/>
        <c:numFmt formatCode="0%" sourceLinked="1"/>
        <c:majorTickMark val="out"/>
        <c:minorTickMark val="none"/>
        <c:tickLblPos val="nextTo"/>
        <c:crossAx val="87411328"/>
        <c:crosses val="autoZero"/>
        <c:crossBetween val="between"/>
      </c:valAx>
    </c:plotArea>
    <c:legend>
      <c:legendPos val="r"/>
      <c:legendEntry>
        <c:idx val="0"/>
        <c:delete val="1"/>
      </c:legendEntry>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707841207349082"/>
          <c:y val="0.118619204333804"/>
          <c:w val="0.69342169728783898"/>
          <c:h val="0.88138079566619598"/>
        </c:manualLayout>
      </c:layout>
      <c:barChart>
        <c:barDir val="bar"/>
        <c:grouping val="percentStacked"/>
        <c:varyColors val="0"/>
        <c:ser>
          <c:idx val="0"/>
          <c:order val="0"/>
          <c:tx>
            <c:strRef>
              <c:f>'de ti bud'!$D$20</c:f>
              <c:strCache>
                <c:ptCount val="1"/>
              </c:strCache>
            </c:strRef>
          </c:tx>
          <c:spPr>
            <a:noFill/>
          </c:spPr>
          <c:invertIfNegative val="0"/>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bud'!$D$21:$D$30</c:f>
              <c:numCache>
                <c:formatCode>0.0\ %</c:formatCode>
                <c:ptCount val="10"/>
                <c:pt idx="0">
                  <c:v>0.5</c:v>
                </c:pt>
                <c:pt idx="1">
                  <c:v>0.26</c:v>
                </c:pt>
                <c:pt idx="2">
                  <c:v>0.2</c:v>
                </c:pt>
                <c:pt idx="3">
                  <c:v>0.18</c:v>
                </c:pt>
                <c:pt idx="4">
                  <c:v>0.16200000000000001</c:v>
                </c:pt>
                <c:pt idx="5">
                  <c:v>0.161</c:v>
                </c:pt>
                <c:pt idx="6">
                  <c:v>0.153</c:v>
                </c:pt>
                <c:pt idx="7">
                  <c:v>0.13900000000000001</c:v>
                </c:pt>
                <c:pt idx="8">
                  <c:v>0.11700000000000001</c:v>
                </c:pt>
                <c:pt idx="9">
                  <c:v>7.0000000000000007E-2</c:v>
                </c:pt>
              </c:numCache>
            </c:numRef>
          </c:val>
        </c:ser>
        <c:ser>
          <c:idx val="1"/>
          <c:order val="1"/>
          <c:tx>
            <c:strRef>
              <c:f>'de ti bud'!$E$20</c:f>
              <c:strCache>
                <c:ptCount val="1"/>
                <c:pt idx="0">
                  <c:v>i svært stor grad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bud'!$E$21:$E$30</c:f>
              <c:numCache>
                <c:formatCode>0%</c:formatCode>
                <c:ptCount val="10"/>
                <c:pt idx="0">
                  <c:v>1.9E-2</c:v>
                </c:pt>
                <c:pt idx="1">
                  <c:v>6.6000000000000003E-2</c:v>
                </c:pt>
                <c:pt idx="2">
                  <c:v>8.8999999999999996E-2</c:v>
                </c:pt>
                <c:pt idx="3">
                  <c:v>0.13600000000000001</c:v>
                </c:pt>
                <c:pt idx="4">
                  <c:v>0.127</c:v>
                </c:pt>
                <c:pt idx="5">
                  <c:v>9.1999999999999998E-2</c:v>
                </c:pt>
                <c:pt idx="6">
                  <c:v>0.114</c:v>
                </c:pt>
                <c:pt idx="7">
                  <c:v>0.155</c:v>
                </c:pt>
                <c:pt idx="8">
                  <c:v>0.104</c:v>
                </c:pt>
                <c:pt idx="9">
                  <c:v>0.28199999999999997</c:v>
                </c:pt>
              </c:numCache>
            </c:numRef>
          </c:val>
        </c:ser>
        <c:ser>
          <c:idx val="2"/>
          <c:order val="2"/>
          <c:tx>
            <c:strRef>
              <c:f>'de ti bud'!$F$20</c:f>
              <c:strCache>
                <c:ptCount val="1"/>
                <c:pt idx="0">
                  <c:v>i nokså stor grad</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bud'!$F$21:$F$30</c:f>
              <c:numCache>
                <c:formatCode>0%</c:formatCode>
                <c:ptCount val="10"/>
                <c:pt idx="0">
                  <c:v>0.13300000000000001</c:v>
                </c:pt>
                <c:pt idx="1">
                  <c:v>0.29799999999999999</c:v>
                </c:pt>
                <c:pt idx="2">
                  <c:v>0.36</c:v>
                </c:pt>
                <c:pt idx="3">
                  <c:v>0.39900000000000002</c:v>
                </c:pt>
                <c:pt idx="4">
                  <c:v>0.45600000000000002</c:v>
                </c:pt>
                <c:pt idx="5">
                  <c:v>0.41199999999999998</c:v>
                </c:pt>
                <c:pt idx="6">
                  <c:v>0.42399999999999999</c:v>
                </c:pt>
                <c:pt idx="7">
                  <c:v>0.42699999999999999</c:v>
                </c:pt>
                <c:pt idx="8">
                  <c:v>0.48799999999999999</c:v>
                </c:pt>
                <c:pt idx="9">
                  <c:v>0.50800000000000001</c:v>
                </c:pt>
              </c:numCache>
            </c:numRef>
          </c:val>
        </c:ser>
        <c:ser>
          <c:idx val="3"/>
          <c:order val="3"/>
          <c:tx>
            <c:strRef>
              <c:f>'de ti bud'!$G$20</c:f>
              <c:strCache>
                <c:ptCount val="1"/>
                <c:pt idx="0">
                  <c:v>i noen grad</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bud'!$G$21:$G$30</c:f>
              <c:numCache>
                <c:formatCode>0%</c:formatCode>
                <c:ptCount val="10"/>
                <c:pt idx="0">
                  <c:v>0.34799999999999998</c:v>
                </c:pt>
                <c:pt idx="1">
                  <c:v>0.376</c:v>
                </c:pt>
                <c:pt idx="2">
                  <c:v>0.35099999999999998</c:v>
                </c:pt>
                <c:pt idx="3">
                  <c:v>0.28499999999999998</c:v>
                </c:pt>
                <c:pt idx="4">
                  <c:v>0.255</c:v>
                </c:pt>
                <c:pt idx="5">
                  <c:v>0.33500000000000002</c:v>
                </c:pt>
                <c:pt idx="6">
                  <c:v>0.309</c:v>
                </c:pt>
                <c:pt idx="7">
                  <c:v>0.27900000000000003</c:v>
                </c:pt>
                <c:pt idx="8">
                  <c:v>0.29099999999999998</c:v>
                </c:pt>
                <c:pt idx="9">
                  <c:v>0.14000000000000001</c:v>
                </c:pt>
              </c:numCache>
            </c:numRef>
          </c:val>
        </c:ser>
        <c:ser>
          <c:idx val="4"/>
          <c:order val="4"/>
          <c:tx>
            <c:strRef>
              <c:f>'de ti bud'!$H$20</c:f>
              <c:strCache>
                <c:ptCount val="1"/>
                <c:pt idx="0">
                  <c:v>i nokså liten grad</c:v>
                </c:pt>
              </c:strCache>
            </c:strRef>
          </c:tx>
          <c:spPr>
            <a:solidFill>
              <a:srgbClr val="E6B9B8"/>
            </a:solidFill>
          </c:spPr>
          <c:invertIfNegative val="0"/>
          <c:dLbls>
            <c:spPr>
              <a:solidFill>
                <a:schemeClr val="accent2">
                  <a:lumMod val="40000"/>
                  <a:lumOff val="60000"/>
                </a:schemeClr>
              </a:solidFill>
            </c:spPr>
            <c:showLegendKey val="0"/>
            <c:showVal val="1"/>
            <c:showCatName val="0"/>
            <c:showSerName val="0"/>
            <c:showPercent val="0"/>
            <c:showBubbleSize val="0"/>
            <c:showLeaderLines val="0"/>
          </c:dLbls>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bud'!$H$21:$H$30</c:f>
              <c:numCache>
                <c:formatCode>0%</c:formatCode>
                <c:ptCount val="10"/>
                <c:pt idx="0">
                  <c:v>0.253</c:v>
                </c:pt>
                <c:pt idx="1">
                  <c:v>0.14699999999999999</c:v>
                </c:pt>
                <c:pt idx="2">
                  <c:v>0.122</c:v>
                </c:pt>
                <c:pt idx="3">
                  <c:v>7.2999999999999995E-2</c:v>
                </c:pt>
                <c:pt idx="4">
                  <c:v>6.7000000000000004E-2</c:v>
                </c:pt>
                <c:pt idx="5">
                  <c:v>7.6999999999999999E-2</c:v>
                </c:pt>
                <c:pt idx="6">
                  <c:v>8.3000000000000004E-2</c:v>
                </c:pt>
                <c:pt idx="7">
                  <c:v>0.09</c:v>
                </c:pt>
                <c:pt idx="8">
                  <c:v>7.2999999999999995E-2</c:v>
                </c:pt>
                <c:pt idx="9">
                  <c:v>2.8000000000000001E-2</c:v>
                </c:pt>
              </c:numCache>
            </c:numRef>
          </c:val>
        </c:ser>
        <c:ser>
          <c:idx val="5"/>
          <c:order val="5"/>
          <c:tx>
            <c:strRef>
              <c:f>'de ti bud'!$I$20</c:f>
              <c:strCache>
                <c:ptCount val="1"/>
                <c:pt idx="0">
                  <c:v>i svært liten grad</c:v>
                </c:pt>
              </c:strCache>
            </c:strRef>
          </c:tx>
          <c:spPr>
            <a:solidFill>
              <a:srgbClr val="D99694"/>
            </a:solidFill>
          </c:spPr>
          <c:invertIfNegative val="0"/>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bud'!$I$21:$I$30</c:f>
              <c:numCache>
                <c:formatCode>0%</c:formatCode>
                <c:ptCount val="10"/>
                <c:pt idx="0">
                  <c:v>0.186</c:v>
                </c:pt>
                <c:pt idx="1">
                  <c:v>8.4000000000000005E-2</c:v>
                </c:pt>
                <c:pt idx="2">
                  <c:v>5.8000000000000003E-2</c:v>
                </c:pt>
                <c:pt idx="3">
                  <c:v>3.9E-2</c:v>
                </c:pt>
                <c:pt idx="4">
                  <c:v>2.7E-2</c:v>
                </c:pt>
                <c:pt idx="5">
                  <c:v>2.8000000000000001E-2</c:v>
                </c:pt>
                <c:pt idx="6">
                  <c:v>3.5999999999999997E-2</c:v>
                </c:pt>
                <c:pt idx="7">
                  <c:v>3.2000000000000001E-2</c:v>
                </c:pt>
                <c:pt idx="8">
                  <c:v>2.8000000000000001E-2</c:v>
                </c:pt>
                <c:pt idx="9">
                  <c:v>1.4E-2</c:v>
                </c:pt>
              </c:numCache>
            </c:numRef>
          </c:val>
        </c:ser>
        <c:ser>
          <c:idx val="6"/>
          <c:order val="6"/>
          <c:tx>
            <c:strRef>
              <c:f>'de ti bud'!$J$20</c:f>
              <c:strCache>
                <c:ptCount val="1"/>
              </c:strCache>
            </c:strRef>
          </c:tx>
          <c:spPr>
            <a:noFill/>
          </c:spPr>
          <c:invertIfNegative val="0"/>
          <c:cat>
            <c:strRef>
              <c:f>'de ti bud'!$C$21:$C$30</c:f>
              <c:strCache>
                <c:ptCount val="10"/>
                <c:pt idx="0">
                  <c:v>vektlegger forebygging</c:v>
                </c:pt>
                <c:pt idx="1">
                  <c:v>desentralisert</c:v>
                </c:pt>
                <c:pt idx="2">
                  <c:v>integrert i lokalsamfunnet</c:v>
                </c:pt>
                <c:pt idx="3">
                  <c:v>effektiv kontroll</c:v>
                </c:pt>
                <c:pt idx="4">
                  <c:v>bred rekruttering</c:v>
                </c:pt>
                <c:pt idx="5">
                  <c:v>generalist</c:v>
                </c:pt>
                <c:pt idx="6">
                  <c:v>enhetspoliti</c:v>
                </c:pt>
                <c:pt idx="7">
                  <c:v>sivilt preg</c:v>
                </c:pt>
                <c:pt idx="8">
                  <c:v>samspill med publikum</c:v>
                </c:pt>
                <c:pt idx="9">
                  <c:v>demokrati</c:v>
                </c:pt>
              </c:strCache>
            </c:strRef>
          </c:cat>
          <c:val>
            <c:numRef>
              <c:f>'de ti bud'!$J$21:$J$30</c:f>
              <c:numCache>
                <c:formatCode>0.0\ %</c:formatCode>
                <c:ptCount val="10"/>
                <c:pt idx="0">
                  <c:v>0.56100000000000005</c:v>
                </c:pt>
                <c:pt idx="1">
                  <c:v>0.76900000000000002</c:v>
                </c:pt>
                <c:pt idx="2">
                  <c:v>0.82</c:v>
                </c:pt>
                <c:pt idx="3">
                  <c:v>0.88800000000000001</c:v>
                </c:pt>
                <c:pt idx="4">
                  <c:v>0.90600000000000003</c:v>
                </c:pt>
                <c:pt idx="5">
                  <c:v>0.89500000000000002</c:v>
                </c:pt>
                <c:pt idx="6">
                  <c:v>0.88100000000000001</c:v>
                </c:pt>
                <c:pt idx="7">
                  <c:v>0.878</c:v>
                </c:pt>
                <c:pt idx="8">
                  <c:v>0.89900000000000002</c:v>
                </c:pt>
                <c:pt idx="9">
                  <c:v>0.95799999999999996</c:v>
                </c:pt>
              </c:numCache>
            </c:numRef>
          </c:val>
        </c:ser>
        <c:dLbls>
          <c:showLegendKey val="0"/>
          <c:showVal val="0"/>
          <c:showCatName val="0"/>
          <c:showSerName val="0"/>
          <c:showPercent val="0"/>
          <c:showBubbleSize val="0"/>
        </c:dLbls>
        <c:gapWidth val="150"/>
        <c:overlap val="100"/>
        <c:axId val="87310720"/>
        <c:axId val="87312256"/>
      </c:barChart>
      <c:catAx>
        <c:axId val="87310720"/>
        <c:scaling>
          <c:orientation val="minMax"/>
        </c:scaling>
        <c:delete val="0"/>
        <c:axPos val="l"/>
        <c:majorTickMark val="out"/>
        <c:minorTickMark val="none"/>
        <c:tickLblPos val="nextTo"/>
        <c:crossAx val="87312256"/>
        <c:crosses val="autoZero"/>
        <c:auto val="1"/>
        <c:lblAlgn val="ctr"/>
        <c:lblOffset val="100"/>
        <c:noMultiLvlLbl val="0"/>
      </c:catAx>
      <c:valAx>
        <c:axId val="87312256"/>
        <c:scaling>
          <c:orientation val="minMax"/>
          <c:max val="0.7"/>
          <c:min val="0.05"/>
        </c:scaling>
        <c:delete val="1"/>
        <c:axPos val="b"/>
        <c:numFmt formatCode="0%" sourceLinked="1"/>
        <c:majorTickMark val="out"/>
        <c:minorTickMark val="none"/>
        <c:tickLblPos val="nextTo"/>
        <c:crossAx val="8731072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BC5F4281-4692-4306-A4FC-2D312C717725}" type="datetimeFigureOut">
              <a:rPr lang="nb-NO" smtClean="0"/>
              <a:t>20.09.2016</a:t>
            </a:fld>
            <a:endParaRPr lang="nb-NO"/>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0C427829-5DB3-41DE-B411-F298DCEC559F}" type="slidenum">
              <a:rPr lang="nb-NO" smtClean="0"/>
              <a:t>‹#›</a:t>
            </a:fld>
            <a:endParaRPr lang="nb-NO"/>
          </a:p>
        </p:txBody>
      </p:sp>
    </p:spTree>
    <p:extLst>
      <p:ext uri="{BB962C8B-B14F-4D97-AF65-F5344CB8AC3E}">
        <p14:creationId xmlns:p14="http://schemas.microsoft.com/office/powerpoint/2010/main" val="3120934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C0436341-9786-4D02-B4CF-EC74B6A74CDF}" type="datetimeFigureOut">
              <a:rPr lang="nb-NO" smtClean="0"/>
              <a:t>20.09.2016</a:t>
            </a:fld>
            <a:endParaRPr lang="nb-NO"/>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66FC8773-D0D2-4256-B1E4-8E62E398E299}" type="slidenum">
              <a:rPr lang="nb-NO" smtClean="0"/>
              <a:t>‹#›</a:t>
            </a:fld>
            <a:endParaRPr lang="nb-NO"/>
          </a:p>
        </p:txBody>
      </p:sp>
    </p:spTree>
    <p:extLst>
      <p:ext uri="{BB962C8B-B14F-4D97-AF65-F5344CB8AC3E}">
        <p14:creationId xmlns:p14="http://schemas.microsoft.com/office/powerpoint/2010/main" val="399749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30275" y="741363"/>
            <a:ext cx="4937125" cy="3702050"/>
          </a:xfrm>
        </p:spPr>
      </p:sp>
      <p:sp>
        <p:nvSpPr>
          <p:cNvPr id="3" name="Plassholder for notater 2"/>
          <p:cNvSpPr>
            <a:spLocks noGrp="1"/>
          </p:cNvSpPr>
          <p:nvPr>
            <p:ph type="body" idx="1"/>
          </p:nvPr>
        </p:nvSpPr>
        <p:spPr/>
        <p:txBody>
          <a:bodyPr/>
          <a:lstStyle/>
          <a:p>
            <a:pPr marL="172144" indent="-172144" defTabSz="918098">
              <a:buFont typeface="Arial" charset="0"/>
              <a:buChar char="•"/>
              <a:defRPr/>
            </a:pPr>
            <a:r>
              <a:rPr lang="nb-NO" dirty="0"/>
              <a:t>Hvorfor en politireform? </a:t>
            </a:r>
          </a:p>
          <a:p>
            <a:pPr marL="172144" indent="-172144" defTabSz="918098">
              <a:buFont typeface="Arial" charset="0"/>
              <a:buChar char="•"/>
              <a:defRPr/>
            </a:pPr>
            <a:r>
              <a:rPr lang="nb-NO" dirty="0"/>
              <a:t>Vi må erkjenne at politiet i dag er under et betydelig endringspress. </a:t>
            </a:r>
          </a:p>
          <a:p>
            <a:pPr marL="172144" indent="-172144" defTabSz="918098">
              <a:buFont typeface="Arial" charset="0"/>
              <a:buChar char="•"/>
              <a:defRPr/>
            </a:pPr>
            <a:r>
              <a:rPr lang="nb-NO" dirty="0"/>
              <a:t>Grunnleggende utviklingstrekk i samfunnet utfordrer det norske politiet og stiller nye krav til hva som er en god og tilfredsstillende polititjeneste. </a:t>
            </a:r>
          </a:p>
          <a:p>
            <a:pPr marL="172144" indent="-172144" defTabSz="918098">
              <a:buFont typeface="Arial" charset="0"/>
              <a:buChar char="•"/>
              <a:defRPr/>
            </a:pPr>
            <a:r>
              <a:rPr lang="nb-NO" dirty="0"/>
              <a:t>Det er naturlig å evaluere reformen fra 2001</a:t>
            </a:r>
          </a:p>
          <a:p>
            <a:pPr marL="172144" indent="-172144" defTabSz="918098">
              <a:buFont typeface="Arial" charset="0"/>
              <a:buChar char="•"/>
              <a:defRPr/>
            </a:pPr>
            <a:r>
              <a:rPr lang="nb-NO" dirty="0"/>
              <a:t>Dagens organisering i 27 politidistrikter gir ikke de nødvendige forutsetninger for å utvikle spesialistfunksjoner og kapasiteter til å håndtere større og alvorlige saker og hendelser godt nok. </a:t>
            </a:r>
          </a:p>
          <a:p>
            <a:pPr marL="172144" indent="-172144" defTabSz="918098">
              <a:buFont typeface="Arial" charset="0"/>
              <a:buChar char="•"/>
              <a:defRPr/>
            </a:pPr>
            <a:r>
              <a:rPr lang="nb-NO" dirty="0"/>
              <a:t>Ressursene til politiet har økt fra 2005 til 2012, men det har ikke ført til en bedring i resultatene.</a:t>
            </a:r>
          </a:p>
          <a:p>
            <a:pPr marL="172144" indent="-172144" defTabSz="918098">
              <a:buFont typeface="Arial" charset="0"/>
              <a:buChar char="•"/>
              <a:defRPr/>
            </a:pPr>
            <a:r>
              <a:rPr lang="nb-NO" dirty="0"/>
              <a:t>Det er for store forskjeller mellom politidistriktene i størrelse og kriminalitetsomfang, og det gjør det vanskelig å utvikle et felles kunnskapsgrunnlag, prosedyrer og metoder for politiets arbeid.</a:t>
            </a:r>
          </a:p>
          <a:p>
            <a:pPr marL="172144" indent="-172144" defTabSz="918098">
              <a:buFont typeface="Arial" charset="0"/>
              <a:buChar char="•"/>
              <a:defRPr/>
            </a:pPr>
            <a:r>
              <a:rPr lang="nb-NO" dirty="0"/>
              <a:t>Gjørv-kommisjonen pekte på ressursene som ikke fant hverandre 22. juli</a:t>
            </a:r>
          </a:p>
          <a:p>
            <a:pPr defTabSz="918098">
              <a:defRPr/>
            </a:pPr>
            <a:r>
              <a:rPr lang="nb-NO" dirty="0"/>
              <a:t> </a:t>
            </a:r>
          </a:p>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7</a:t>
            </a:fld>
            <a:endParaRPr lang="nb-NO"/>
          </a:p>
        </p:txBody>
      </p:sp>
    </p:spTree>
    <p:extLst>
      <p:ext uri="{BB962C8B-B14F-4D97-AF65-F5344CB8AC3E}">
        <p14:creationId xmlns:p14="http://schemas.microsoft.com/office/powerpoint/2010/main" val="94304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30275" y="741363"/>
            <a:ext cx="4937125" cy="3702050"/>
          </a:xfrm>
        </p:spPr>
      </p:sp>
      <p:sp>
        <p:nvSpPr>
          <p:cNvPr id="3" name="Plassholder for notater 2"/>
          <p:cNvSpPr>
            <a:spLocks noGrp="1"/>
          </p:cNvSpPr>
          <p:nvPr>
            <p:ph type="body" idx="1"/>
          </p:nvPr>
        </p:nvSpPr>
        <p:spPr/>
        <p:txBody>
          <a:bodyPr>
            <a:normAutofit fontScale="40000" lnSpcReduction="20000"/>
          </a:bodyPr>
          <a:lstStyle/>
          <a:p>
            <a:pPr marL="172144" indent="-172144" defTabSz="918098">
              <a:buFont typeface="Arial" panose="020B0604020202020204" pitchFamily="34" charset="0"/>
              <a:buChar char="•"/>
              <a:defRPr/>
            </a:pPr>
            <a:r>
              <a:rPr lang="nb-NO" dirty="0"/>
              <a:t>Politiet skal organiseres i to nivåer, med 12 distrikter og et visst antall driftsenheter under dette</a:t>
            </a:r>
            <a:r>
              <a:rPr lang="nb-NO" dirty="0" smtClean="0"/>
              <a:t>..</a:t>
            </a:r>
          </a:p>
          <a:p>
            <a:pPr marL="172144" indent="-172144" defTabSz="918098">
              <a:buFont typeface="Arial" panose="020B0604020202020204" pitchFamily="34" charset="0"/>
              <a:buChar char="•"/>
              <a:defRPr/>
            </a:pPr>
            <a:r>
              <a:rPr lang="nb-NO" dirty="0" smtClean="0"/>
              <a:t>Nivå to vil inneholde</a:t>
            </a:r>
            <a:r>
              <a:rPr lang="nb-NO" baseline="0" dirty="0" smtClean="0"/>
              <a:t> flere tjenestesteder</a:t>
            </a:r>
            <a:endParaRPr lang="nb-NO" dirty="0"/>
          </a:p>
          <a:p>
            <a:pPr marL="172144" indent="-172144">
              <a:buFont typeface="Arial" panose="020B0604020202020204" pitchFamily="34" charset="0"/>
              <a:buChar char="•"/>
            </a:pPr>
            <a:endParaRPr lang="nn-NO" dirty="0"/>
          </a:p>
          <a:p>
            <a:pPr marL="172144" indent="-172144">
              <a:buFont typeface="Arial" panose="020B0604020202020204" pitchFamily="34" charset="0"/>
              <a:buChar char="•"/>
            </a:pPr>
            <a:r>
              <a:rPr lang="nb-NO" dirty="0"/>
              <a:t>Med mer robuste politidistrikt vil befolkningen oppleve å bli møtt med bedre politikompetanse.</a:t>
            </a:r>
          </a:p>
          <a:p>
            <a:endParaRPr lang="nb-NO" dirty="0"/>
          </a:p>
          <a:p>
            <a:pPr marL="172144" indent="-172144">
              <a:buFont typeface="Arial" panose="020B0604020202020204" pitchFamily="34" charset="0"/>
              <a:buChar char="•"/>
            </a:pPr>
            <a:r>
              <a:rPr lang="nb-NO" dirty="0"/>
              <a:t>POD gis fullmakt til å bestemme hvor administrasjonsstedene i politidistriktene skal plasseres – basert på faglige kriterier og distriktenes naturlige tyngdepunkt.</a:t>
            </a:r>
            <a:r>
              <a:rPr lang="nn-NO" dirty="0"/>
              <a:t/>
            </a:r>
            <a:br>
              <a:rPr lang="nn-NO" dirty="0"/>
            </a:br>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11</a:t>
            </a:fld>
            <a:endParaRPr lang="nb-NO"/>
          </a:p>
        </p:txBody>
      </p:sp>
    </p:spTree>
    <p:extLst>
      <p:ext uri="{BB962C8B-B14F-4D97-AF65-F5344CB8AC3E}">
        <p14:creationId xmlns:p14="http://schemas.microsoft.com/office/powerpoint/2010/main" val="400521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30275" y="741363"/>
            <a:ext cx="4937125" cy="3702050"/>
          </a:xfrm>
        </p:spPr>
      </p:sp>
      <p:sp>
        <p:nvSpPr>
          <p:cNvPr id="3" name="Plassholder for notater 2"/>
          <p:cNvSpPr>
            <a:spLocks noGrp="1"/>
          </p:cNvSpPr>
          <p:nvPr>
            <p:ph type="body" idx="1"/>
          </p:nvPr>
        </p:nvSpPr>
        <p:spPr/>
        <p:txBody>
          <a:bodyPr/>
          <a:lstStyle/>
          <a:p>
            <a:r>
              <a:rPr lang="nb-NO" dirty="0"/>
              <a:t>Regjeringen fremmer en stortingsproposisjon som legger til rette for et godt nærpoliti, og som sikrer politiet en organisering som styrker arbeidet med forebygging, etterforskning, </a:t>
            </a:r>
            <a:r>
              <a:rPr lang="nb-NO" dirty="0" err="1"/>
              <a:t>iretteføring</a:t>
            </a:r>
            <a:r>
              <a:rPr lang="nb-NO" dirty="0"/>
              <a:t> og beredskap.</a:t>
            </a:r>
          </a:p>
          <a:p>
            <a:endParaRPr lang="nb-NO" dirty="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12</a:t>
            </a:fld>
            <a:endParaRPr lang="nb-NO"/>
          </a:p>
        </p:txBody>
      </p:sp>
    </p:spTree>
    <p:extLst>
      <p:ext uri="{BB962C8B-B14F-4D97-AF65-F5344CB8AC3E}">
        <p14:creationId xmlns:p14="http://schemas.microsoft.com/office/powerpoint/2010/main" val="94304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Phd</a:t>
            </a:r>
            <a:r>
              <a:rPr lang="nb-NO" dirty="0" smtClean="0"/>
              <a:t> </a:t>
            </a:r>
            <a:r>
              <a:rPr lang="nb-NO" dirty="0" err="1" smtClean="0"/>
              <a:t>project</a:t>
            </a:r>
            <a:r>
              <a:rPr lang="nb-NO" dirty="0" smtClean="0"/>
              <a:t>: </a:t>
            </a:r>
            <a:r>
              <a:rPr lang="nb-NO" dirty="0" err="1" smtClean="0"/>
              <a:t>Theor</a:t>
            </a:r>
            <a:r>
              <a:rPr lang="nb-NO" dirty="0" smtClean="0"/>
              <a:t>: org </a:t>
            </a:r>
            <a:r>
              <a:rPr lang="nb-NO" dirty="0" err="1" smtClean="0"/>
              <a:t>beh</a:t>
            </a:r>
            <a:r>
              <a:rPr lang="nb-NO" dirty="0" smtClean="0"/>
              <a:t> in </a:t>
            </a:r>
            <a:r>
              <a:rPr lang="nb-NO" dirty="0" err="1" smtClean="0"/>
              <a:t>crises</a:t>
            </a:r>
            <a:r>
              <a:rPr lang="nb-NO" dirty="0" smtClean="0"/>
              <a:t>, org-ind. </a:t>
            </a:r>
            <a:r>
              <a:rPr lang="nb-NO" dirty="0" err="1" smtClean="0"/>
              <a:t>Emp</a:t>
            </a:r>
            <a:r>
              <a:rPr lang="nb-NO" dirty="0" smtClean="0"/>
              <a:t>: ”22/7”</a:t>
            </a:r>
          </a:p>
          <a:p>
            <a:endParaRPr lang="nb-NO" dirty="0" smtClean="0"/>
          </a:p>
          <a:p>
            <a:r>
              <a:rPr lang="nb-NO" dirty="0" smtClean="0"/>
              <a:t>Paper: first </a:t>
            </a:r>
            <a:r>
              <a:rPr lang="nb-NO" dirty="0" err="1" smtClean="0"/>
              <a:t>attempt</a:t>
            </a:r>
            <a:r>
              <a:rPr lang="nb-NO" dirty="0" smtClean="0"/>
              <a:t> to </a:t>
            </a:r>
            <a:r>
              <a:rPr lang="nb-NO" dirty="0" err="1" smtClean="0"/>
              <a:t>develop</a:t>
            </a:r>
            <a:r>
              <a:rPr lang="nb-NO" dirty="0" smtClean="0"/>
              <a:t> a </a:t>
            </a:r>
            <a:r>
              <a:rPr lang="nb-NO" dirty="0" err="1" smtClean="0"/>
              <a:t>theoretical</a:t>
            </a:r>
            <a:r>
              <a:rPr lang="nb-NO" dirty="0" smtClean="0"/>
              <a:t> </a:t>
            </a:r>
            <a:r>
              <a:rPr lang="nb-NO" dirty="0" err="1" smtClean="0"/>
              <a:t>framework</a:t>
            </a:r>
            <a:r>
              <a:rPr lang="nb-NO" dirty="0" smtClean="0"/>
              <a:t> </a:t>
            </a:r>
            <a:r>
              <a:rPr lang="nb-NO" dirty="0" err="1" smtClean="0"/>
              <a:t>with</a:t>
            </a:r>
            <a:r>
              <a:rPr lang="nb-NO" baseline="0" dirty="0" smtClean="0"/>
              <a:t> </a:t>
            </a:r>
            <a:r>
              <a:rPr lang="nb-NO" baseline="0" dirty="0" err="1" smtClean="0"/>
              <a:t>the</a:t>
            </a:r>
            <a:r>
              <a:rPr lang="nb-NO" baseline="0" dirty="0" smtClean="0"/>
              <a:t> </a:t>
            </a:r>
            <a:r>
              <a:rPr lang="nb-NO" baseline="0" dirty="0" err="1" smtClean="0"/>
              <a:t>aim</a:t>
            </a:r>
            <a:r>
              <a:rPr lang="nb-NO" baseline="0" dirty="0" smtClean="0"/>
              <a:t> </a:t>
            </a:r>
            <a:r>
              <a:rPr lang="nb-NO" baseline="0" dirty="0" err="1" smtClean="0"/>
              <a:t>of</a:t>
            </a:r>
            <a:r>
              <a:rPr lang="nb-NO" baseline="0" dirty="0" smtClean="0"/>
              <a:t> </a:t>
            </a:r>
            <a:r>
              <a:rPr lang="nb-NO" baseline="0" dirty="0" err="1" smtClean="0"/>
              <a:t>ehancing</a:t>
            </a:r>
            <a:r>
              <a:rPr lang="nb-NO" baseline="0" dirty="0" smtClean="0"/>
              <a:t> </a:t>
            </a:r>
            <a:r>
              <a:rPr lang="nb-NO" baseline="0" dirty="0" err="1" smtClean="0"/>
              <a:t>our</a:t>
            </a:r>
            <a:r>
              <a:rPr lang="nb-NO" baseline="0" dirty="0" smtClean="0"/>
              <a:t> </a:t>
            </a:r>
            <a:r>
              <a:rPr lang="nb-NO" baseline="0" dirty="0" err="1" smtClean="0"/>
              <a:t>understanding</a:t>
            </a:r>
            <a:r>
              <a:rPr lang="nb-NO" baseline="0" dirty="0" smtClean="0"/>
              <a:t> and </a:t>
            </a:r>
            <a:r>
              <a:rPr lang="nb-NO" baseline="0" dirty="0" err="1" smtClean="0"/>
              <a:t>explanations</a:t>
            </a:r>
            <a:r>
              <a:rPr lang="nb-NO" baseline="0" dirty="0" smtClean="0"/>
              <a:t> </a:t>
            </a:r>
            <a:r>
              <a:rPr lang="nb-NO" baseline="0" dirty="0" err="1" smtClean="0"/>
              <a:t>of</a:t>
            </a:r>
            <a:r>
              <a:rPr lang="nb-NO" baseline="0" dirty="0" smtClean="0"/>
              <a:t> first </a:t>
            </a:r>
            <a:r>
              <a:rPr lang="nb-NO" baseline="0" dirty="0" err="1" smtClean="0"/>
              <a:t>responders´</a:t>
            </a:r>
            <a:r>
              <a:rPr lang="nb-NO" b="1" baseline="0" dirty="0" err="1" smtClean="0"/>
              <a:t>crisis</a:t>
            </a:r>
            <a:r>
              <a:rPr lang="nb-NO" b="1" baseline="0" dirty="0" smtClean="0"/>
              <a:t> </a:t>
            </a:r>
            <a:r>
              <a:rPr lang="nb-NO" b="1" baseline="0" dirty="0" err="1" smtClean="0"/>
              <a:t>response</a:t>
            </a:r>
            <a:r>
              <a:rPr lang="nb-NO" b="1" baseline="0" dirty="0" smtClean="0"/>
              <a:t> </a:t>
            </a:r>
            <a:r>
              <a:rPr lang="nb-NO" baseline="0" dirty="0" smtClean="0"/>
              <a:t>and </a:t>
            </a:r>
            <a:r>
              <a:rPr lang="nb-NO" b="1" baseline="0" dirty="0" err="1" smtClean="0"/>
              <a:t>crisis</a:t>
            </a:r>
            <a:r>
              <a:rPr lang="nb-NO" b="1" baseline="0" dirty="0" smtClean="0"/>
              <a:t> </a:t>
            </a:r>
            <a:r>
              <a:rPr lang="nb-NO" b="1" baseline="0" dirty="0" err="1" smtClean="0"/>
              <a:t>coordination</a:t>
            </a:r>
            <a:endParaRPr lang="nb-NO" b="1" baseline="0" dirty="0" smtClean="0"/>
          </a:p>
          <a:p>
            <a:r>
              <a:rPr lang="nb-NO" b="0" baseline="0" dirty="0" smtClean="0"/>
              <a:t>And </a:t>
            </a:r>
            <a:r>
              <a:rPr lang="nb-NO" b="0" baseline="0" dirty="0" err="1" smtClean="0"/>
              <a:t>apply</a:t>
            </a:r>
            <a:r>
              <a:rPr lang="nb-NO" b="0" baseline="0" dirty="0" smtClean="0"/>
              <a:t> it </a:t>
            </a:r>
            <a:r>
              <a:rPr lang="nb-NO" b="0" baseline="0" dirty="0" err="1" smtClean="0"/>
              <a:t>on</a:t>
            </a:r>
            <a:r>
              <a:rPr lang="nb-NO" b="0" baseline="0" dirty="0" smtClean="0"/>
              <a:t> a </a:t>
            </a:r>
            <a:r>
              <a:rPr lang="nb-NO" b="0" baseline="0" dirty="0" err="1" smtClean="0"/>
              <a:t>limited</a:t>
            </a:r>
            <a:r>
              <a:rPr lang="nb-NO" b="0" baseline="0" dirty="0" smtClean="0"/>
              <a:t> part </a:t>
            </a:r>
            <a:r>
              <a:rPr lang="nb-NO" b="0" baseline="0" dirty="0" err="1" smtClean="0"/>
              <a:t>of</a:t>
            </a:r>
            <a:r>
              <a:rPr lang="nb-NO" b="0" baseline="0" dirty="0" smtClean="0"/>
              <a:t> </a:t>
            </a:r>
            <a:r>
              <a:rPr lang="nb-NO" b="0" baseline="0" dirty="0" err="1" smtClean="0"/>
              <a:t>the</a:t>
            </a:r>
            <a:r>
              <a:rPr lang="nb-NO" b="0" baseline="0" dirty="0" smtClean="0"/>
              <a:t> </a:t>
            </a:r>
            <a:r>
              <a:rPr lang="nb-NO" b="0" baseline="0" dirty="0" err="1" smtClean="0"/>
              <a:t>empirics</a:t>
            </a:r>
            <a:r>
              <a:rPr lang="nb-NO" b="0" baseline="0" dirty="0" smtClean="0"/>
              <a:t>.</a:t>
            </a:r>
          </a:p>
          <a:p>
            <a:r>
              <a:rPr lang="nb-NO" b="0" baseline="0" dirty="0" smtClean="0"/>
              <a:t>The </a:t>
            </a:r>
            <a:r>
              <a:rPr lang="nb-NO" b="0" baseline="0" dirty="0" err="1" smtClean="0"/>
              <a:t>title</a:t>
            </a:r>
            <a:r>
              <a:rPr lang="nb-NO" b="0" baseline="0" dirty="0" smtClean="0"/>
              <a:t>: </a:t>
            </a:r>
            <a:r>
              <a:rPr lang="nb-NO" b="0" baseline="0" dirty="0" err="1" smtClean="0"/>
              <a:t>organizing</a:t>
            </a:r>
            <a:r>
              <a:rPr lang="nb-NO" b="0" baseline="0" dirty="0" smtClean="0"/>
              <a:t> matters, </a:t>
            </a:r>
            <a:r>
              <a:rPr lang="nb-NO" b="0" baseline="0" dirty="0" err="1" smtClean="0"/>
              <a:t>does</a:t>
            </a:r>
            <a:r>
              <a:rPr lang="nb-NO" b="0" baseline="0" dirty="0" smtClean="0"/>
              <a:t> it </a:t>
            </a:r>
            <a:r>
              <a:rPr lang="nb-NO" b="0" baseline="0" dirty="0" err="1" smtClean="0"/>
              <a:t>facilitate</a:t>
            </a:r>
            <a:r>
              <a:rPr lang="nb-NO" b="0" baseline="0" dirty="0" smtClean="0"/>
              <a:t> or hinder </a:t>
            </a:r>
            <a:r>
              <a:rPr lang="nb-NO" b="0" baseline="0" dirty="0" err="1" smtClean="0"/>
              <a:t>the</a:t>
            </a:r>
            <a:r>
              <a:rPr lang="nb-NO" b="0" baseline="0" dirty="0" smtClean="0"/>
              <a:t> </a:t>
            </a:r>
            <a:r>
              <a:rPr lang="nb-NO" b="0" baseline="0" dirty="0" err="1" smtClean="0"/>
              <a:t>response</a:t>
            </a:r>
            <a:r>
              <a:rPr lang="nb-NO" b="0" baseline="0" dirty="0" smtClean="0"/>
              <a:t> </a:t>
            </a:r>
            <a:r>
              <a:rPr lang="nb-NO" b="0" baseline="0" dirty="0" err="1" smtClean="0"/>
              <a:t>of</a:t>
            </a:r>
            <a:r>
              <a:rPr lang="nb-NO" b="0" baseline="0" dirty="0" smtClean="0"/>
              <a:t> </a:t>
            </a:r>
            <a:r>
              <a:rPr lang="nb-NO" b="0" baseline="0" dirty="0" err="1" smtClean="0"/>
              <a:t>the</a:t>
            </a:r>
            <a:r>
              <a:rPr lang="nb-NO" b="0" baseline="0" dirty="0" smtClean="0"/>
              <a:t> first </a:t>
            </a:r>
            <a:r>
              <a:rPr lang="nb-NO" b="0" baseline="0" dirty="0" err="1" smtClean="0"/>
              <a:t>responders</a:t>
            </a:r>
            <a:r>
              <a:rPr lang="nb-NO" b="0" baseline="0" dirty="0" smtClean="0"/>
              <a:t>, a </a:t>
            </a:r>
            <a:r>
              <a:rPr lang="nb-NO" b="0" baseline="0" dirty="0" err="1" smtClean="0"/>
              <a:t>potential</a:t>
            </a:r>
            <a:r>
              <a:rPr lang="nb-NO" b="0" baseline="0" dirty="0" smtClean="0"/>
              <a:t> </a:t>
            </a:r>
            <a:r>
              <a:rPr lang="nb-NO" b="0" baseline="0" dirty="0" err="1" smtClean="0"/>
              <a:t>conflict</a:t>
            </a:r>
            <a:r>
              <a:rPr lang="nb-NO" b="0" baseline="0" dirty="0" smtClean="0"/>
              <a:t> </a:t>
            </a:r>
            <a:r>
              <a:rPr lang="nb-NO" b="0" baseline="0" dirty="0" err="1" smtClean="0"/>
              <a:t>between</a:t>
            </a:r>
            <a:r>
              <a:rPr lang="nb-NO" b="0" baseline="0" dirty="0" smtClean="0"/>
              <a:t> </a:t>
            </a:r>
            <a:r>
              <a:rPr lang="nb-NO" b="0" baseline="0" dirty="0" err="1" smtClean="0"/>
              <a:t>the</a:t>
            </a:r>
            <a:r>
              <a:rPr lang="nb-NO" b="0" baseline="0" dirty="0" smtClean="0"/>
              <a:t> </a:t>
            </a:r>
            <a:r>
              <a:rPr lang="nb-NO" b="0" baseline="0" dirty="0" err="1" smtClean="0"/>
              <a:t>comncept</a:t>
            </a:r>
            <a:r>
              <a:rPr lang="nb-NO" b="0" baseline="0" dirty="0" smtClean="0"/>
              <a:t> </a:t>
            </a:r>
            <a:r>
              <a:rPr lang="nb-NO" b="0" baseline="0" dirty="0" err="1" smtClean="0"/>
              <a:t>of</a:t>
            </a:r>
            <a:r>
              <a:rPr lang="nb-NO" b="0" baseline="0" dirty="0" smtClean="0"/>
              <a:t> org </a:t>
            </a:r>
            <a:r>
              <a:rPr lang="nb-NO" b="0" baseline="0" dirty="0" err="1" smtClean="0"/>
              <a:t>routines</a:t>
            </a:r>
            <a:r>
              <a:rPr lang="nb-NO" b="0" baseline="0" dirty="0" smtClean="0"/>
              <a:t> and </a:t>
            </a:r>
            <a:r>
              <a:rPr lang="nb-NO" b="0" baseline="0" dirty="0" err="1" smtClean="0"/>
              <a:t>crisis</a:t>
            </a:r>
            <a:r>
              <a:rPr lang="nb-NO" b="0" baseline="0" dirty="0" smtClean="0"/>
              <a:t> </a:t>
            </a:r>
            <a:r>
              <a:rPr lang="nb-NO" b="0" baseline="0" dirty="0" err="1" smtClean="0"/>
              <a:t>situations</a:t>
            </a:r>
            <a:r>
              <a:rPr lang="nb-NO" b="0" baseline="0" dirty="0" smtClean="0"/>
              <a:t>.</a:t>
            </a:r>
          </a:p>
          <a:p>
            <a:endParaRPr lang="nb-NO" b="0" baseline="0" dirty="0" smtClean="0"/>
          </a:p>
          <a:p>
            <a:r>
              <a:rPr lang="nb-NO" b="0" baseline="0" dirty="0" err="1" smtClean="0"/>
              <a:t>Tenative</a:t>
            </a:r>
            <a:r>
              <a:rPr lang="nb-NO" b="0" baseline="0" dirty="0" smtClean="0"/>
              <a:t>, </a:t>
            </a:r>
            <a:r>
              <a:rPr lang="nb-NO" b="0" baseline="0" dirty="0" err="1" smtClean="0"/>
              <a:t>work</a:t>
            </a:r>
            <a:r>
              <a:rPr lang="nb-NO" b="0" baseline="0" dirty="0" smtClean="0"/>
              <a:t> in progress, </a:t>
            </a:r>
            <a:r>
              <a:rPr lang="nb-NO" b="0" baseline="0" dirty="0" err="1" smtClean="0"/>
              <a:t>suggestions</a:t>
            </a:r>
            <a:r>
              <a:rPr lang="nb-NO" b="0" baseline="0" dirty="0" smtClean="0"/>
              <a:t> and </a:t>
            </a:r>
            <a:r>
              <a:rPr lang="nb-NO" b="0" baseline="0" dirty="0" err="1" smtClean="0"/>
              <a:t>comments</a:t>
            </a:r>
            <a:r>
              <a:rPr lang="nb-NO" b="0" baseline="0" dirty="0" smtClean="0"/>
              <a:t> </a:t>
            </a:r>
            <a:r>
              <a:rPr lang="nb-NO" b="0" baseline="0" dirty="0" err="1" smtClean="0"/>
              <a:t>very</a:t>
            </a:r>
            <a:r>
              <a:rPr lang="nb-NO" b="0" baseline="0" dirty="0" smtClean="0"/>
              <a:t> </a:t>
            </a:r>
            <a:r>
              <a:rPr lang="nb-NO" b="0" baseline="0" dirty="0" err="1" smtClean="0"/>
              <a:t>welcome</a:t>
            </a:r>
            <a:r>
              <a:rPr lang="nb-NO" b="0" baseline="0" dirty="0" smtClean="0"/>
              <a:t>.</a:t>
            </a:r>
            <a:endParaRPr lang="nb-NO" b="0" dirty="0"/>
          </a:p>
        </p:txBody>
      </p:sp>
      <p:sp>
        <p:nvSpPr>
          <p:cNvPr id="4" name="Slide Number Placeholder 3"/>
          <p:cNvSpPr>
            <a:spLocks noGrp="1"/>
          </p:cNvSpPr>
          <p:nvPr>
            <p:ph type="sldNum" sz="quarter" idx="10"/>
          </p:nvPr>
        </p:nvSpPr>
        <p:spPr/>
        <p:txBody>
          <a:bodyPr/>
          <a:lstStyle/>
          <a:p>
            <a:pPr>
              <a:defRPr/>
            </a:pPr>
            <a:fld id="{17014156-C1D9-465D-9C95-EB8C0A96AC99}" type="slidenum">
              <a:rPr lang="nb-NO" smtClean="0"/>
              <a:pPr>
                <a:defRPr/>
              </a:pPr>
              <a:t>17</a:t>
            </a:fld>
            <a:endParaRPr lang="nb-NO"/>
          </a:p>
        </p:txBody>
      </p:sp>
    </p:spTree>
    <p:extLst>
      <p:ext uri="{BB962C8B-B14F-4D97-AF65-F5344CB8AC3E}">
        <p14:creationId xmlns:p14="http://schemas.microsoft.com/office/powerpoint/2010/main" val="308310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470" eaLnBrk="0" fontAlgn="base" hangingPunct="0">
              <a:spcBef>
                <a:spcPct val="30000"/>
              </a:spcBef>
              <a:spcAft>
                <a:spcPct val="0"/>
              </a:spcAft>
              <a:defRPr/>
            </a:pPr>
            <a:r>
              <a:rPr lang="nb-NO" dirty="0">
                <a:latin typeface="Arial" charset="0"/>
              </a:rPr>
              <a:t>Enhver større reform bør være gjenstand for ekstern, uavhengig og kritisk forskning. For å kunne gjøre god forskning på større reformer og dets effekter på institusjonen og dens rolle i samfunnet trengs kunnskap om hvordan situasjonen var i reformens startfase.  Vårt prosjekt vil bidra med slik kunnskap</a:t>
            </a:r>
            <a:r>
              <a:rPr lang="nb-NO" dirty="0" smtClean="0">
                <a:effectLst/>
              </a:rPr>
              <a:t> </a:t>
            </a:r>
            <a:endParaRPr lang="nb-NO" dirty="0" smtClean="0"/>
          </a:p>
          <a:p>
            <a:pPr defTabSz="879470" eaLnBrk="0" fontAlgn="base" hangingPunct="0">
              <a:spcBef>
                <a:spcPct val="30000"/>
              </a:spcBef>
              <a:spcAft>
                <a:spcPct val="0"/>
              </a:spcAft>
              <a:defRPr/>
            </a:pPr>
            <a:endParaRPr lang="nb-NO" dirty="0" smtClean="0"/>
          </a:p>
          <a:p>
            <a:pPr defTabSz="879470" eaLnBrk="0" fontAlgn="base" hangingPunct="0">
              <a:spcBef>
                <a:spcPct val="30000"/>
              </a:spcBef>
              <a:spcAft>
                <a:spcPct val="0"/>
              </a:spcAft>
              <a:defRPr/>
            </a:pPr>
            <a:r>
              <a:rPr lang="nb-NO" dirty="0">
                <a:latin typeface="Arial" charset="0"/>
              </a:rPr>
              <a:t>Planen er å gjenta undersøkelsen to ganger på senere tidspunkt (senere i gjennomføringsfasen av reformen og en viss tid etter reformen er gjennomført) for å kunne spore endringer over tid. Fordi undersøkelsen har et paneldesign vil en kunne spore endringer på individnivå over tid. Dette er ikke så vanlig og bidrar til å styrke detaljnivået på undersøkelsens, og resultatenes gyldighet </a:t>
            </a:r>
          </a:p>
          <a:p>
            <a:pPr defTabSz="879470" eaLnBrk="0" fontAlgn="base" hangingPunct="0">
              <a:spcBef>
                <a:spcPct val="30000"/>
              </a:spcBef>
              <a:spcAft>
                <a:spcPct val="0"/>
              </a:spcAft>
              <a:defRPr/>
            </a:pPr>
            <a:endParaRPr lang="nb-NO" dirty="0" smtClean="0"/>
          </a:p>
          <a:p>
            <a:pPr defTabSz="879470" eaLnBrk="0" fontAlgn="base" hangingPunct="0">
              <a:spcBef>
                <a:spcPct val="30000"/>
              </a:spcBef>
              <a:spcAft>
                <a:spcPct val="0"/>
              </a:spcAft>
              <a:defRPr/>
            </a:pPr>
            <a:r>
              <a:rPr lang="nb-NO" dirty="0" smtClean="0"/>
              <a:t>Formålet med prosjektet er tredelt, å få kunnskap om: i) lederes og ansattes oppfatninger om eget arbeidssted, og politiet mer generelt, ved reformens igangsettingsfase, ii) lederes og ansatte forventninger til reformen, iii) ledere og ansattes aktiviteter (hvem har de kontakt med, hva bruker de tid på </a:t>
            </a:r>
            <a:r>
              <a:rPr lang="nb-NO" dirty="0" err="1" smtClean="0"/>
              <a:t>m.v</a:t>
            </a:r>
            <a:r>
              <a:rPr lang="nb-NO" dirty="0" smtClean="0"/>
              <a:t>.). videre er et viktig formål med prosjektet å samle inn (og gjøre tilgjengelig) data som kan være viktig grunnlagsdata for fremtidige norske, og nordiske komparative forskningsprosjekt. </a:t>
            </a:r>
          </a:p>
          <a:p>
            <a:endParaRPr lang="nb-NO" dirty="0"/>
          </a:p>
        </p:txBody>
      </p:sp>
      <p:sp>
        <p:nvSpPr>
          <p:cNvPr id="4" name="Slide Number Placeholder 3"/>
          <p:cNvSpPr>
            <a:spLocks noGrp="1"/>
          </p:cNvSpPr>
          <p:nvPr>
            <p:ph type="sldNum" sz="quarter" idx="10"/>
          </p:nvPr>
        </p:nvSpPr>
        <p:spPr/>
        <p:txBody>
          <a:bodyPr/>
          <a:lstStyle/>
          <a:p>
            <a:pPr>
              <a:defRPr/>
            </a:pPr>
            <a:fld id="{17014156-C1D9-465D-9C95-EB8C0A96AC99}" type="slidenum">
              <a:rPr lang="nb-NO" smtClean="0"/>
              <a:pPr>
                <a:defRPr/>
              </a:pPr>
              <a:t>19</a:t>
            </a:fld>
            <a:endParaRPr lang="nb-NO"/>
          </a:p>
        </p:txBody>
      </p:sp>
    </p:spTree>
    <p:extLst>
      <p:ext uri="{BB962C8B-B14F-4D97-AF65-F5344CB8AC3E}">
        <p14:creationId xmlns:p14="http://schemas.microsoft.com/office/powerpoint/2010/main" val="264973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rPr>
              <a:t>threat causes psychological stress and anxiety and physiological arousal. These factors effect how individuals process information. </a:t>
            </a:r>
          </a:p>
          <a:p>
            <a:r>
              <a:rPr lang="en-GB" dirty="0">
                <a:latin typeface="Arial" charset="0"/>
              </a:rPr>
              <a:t>tend to emit dominant, well-learned or habituated responses in threat situations</a:t>
            </a:r>
            <a:r>
              <a:rPr lang="nb-NO" dirty="0" smtClean="0">
                <a:effectLst/>
              </a:rPr>
              <a:t> </a:t>
            </a:r>
          </a:p>
          <a:p>
            <a:endParaRPr lang="nb-NO" dirty="0"/>
          </a:p>
        </p:txBody>
      </p:sp>
      <p:sp>
        <p:nvSpPr>
          <p:cNvPr id="4" name="Slide Number Placeholder 3"/>
          <p:cNvSpPr>
            <a:spLocks noGrp="1"/>
          </p:cNvSpPr>
          <p:nvPr>
            <p:ph type="sldNum" sz="quarter" idx="10"/>
          </p:nvPr>
        </p:nvSpPr>
        <p:spPr/>
        <p:txBody>
          <a:bodyPr/>
          <a:lstStyle/>
          <a:p>
            <a:pPr>
              <a:defRPr/>
            </a:pPr>
            <a:fld id="{17014156-C1D9-465D-9C95-EB8C0A96AC99}" type="slidenum">
              <a:rPr lang="nb-NO" smtClean="0"/>
              <a:pPr>
                <a:defRPr/>
              </a:pPr>
              <a:t>20</a:t>
            </a:fld>
            <a:endParaRPr lang="nb-NO"/>
          </a:p>
        </p:txBody>
      </p:sp>
    </p:spTree>
    <p:extLst>
      <p:ext uri="{BB962C8B-B14F-4D97-AF65-F5344CB8AC3E}">
        <p14:creationId xmlns:p14="http://schemas.microsoft.com/office/powerpoint/2010/main" val="264973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66EB1519-F26A-45FD-AE25-384CAAF53EED}" type="datetime1">
              <a:rPr lang="nb-NO" smtClean="0"/>
              <a:t>20.09.2016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171161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DFFB744-89CF-46CE-B0D3-E0BC083518BC}" type="datetime1">
              <a:rPr lang="nb-NO" smtClean="0"/>
              <a:t>20.09.2016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324691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50B7F1AD-7D40-438A-AB4A-24059EF1B3D0}" type="datetime1">
              <a:rPr lang="nb-NO" smtClean="0"/>
              <a:t>20.09.2016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58885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6999"/>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2" name="Tittel 1"/>
          <p:cNvSpPr>
            <a:spLocks noGrp="1"/>
          </p:cNvSpPr>
          <p:nvPr>
            <p:ph type="title"/>
          </p:nvPr>
        </p:nvSpPr>
        <p:spPr>
          <a:xfrm>
            <a:off x="719572" y="296652"/>
            <a:ext cx="6372708" cy="1143000"/>
          </a:xfrm>
        </p:spPr>
        <p:txBody>
          <a:bodyPr/>
          <a:lstStyle>
            <a:lvl1pPr>
              <a:defRPr>
                <a:solidFill>
                  <a:schemeClr val="tx1"/>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lvl1pPr>
              <a:defRPr>
                <a:solidFill>
                  <a:schemeClr val="tx1"/>
                </a:solidFill>
              </a:defRPr>
            </a:lvl1pPr>
            <a:lvl2pPr marL="623888" indent="-285750">
              <a:buFont typeface="Arial" pitchFamily="34" charset="0"/>
              <a:buChar char="•"/>
              <a:defRPr>
                <a:solidFill>
                  <a:schemeClr val="tx1"/>
                </a:solidFill>
              </a:defRPr>
            </a:lvl2pPr>
            <a:lvl3pPr marL="906463" indent="-228600">
              <a:defRPr>
                <a:solidFill>
                  <a:schemeClr val="tx1"/>
                </a:solidFill>
              </a:defRPr>
            </a:lvl3pPr>
            <a:lvl4pPr marL="1160463" indent="-228600">
              <a:buFont typeface="Arial" pitchFamily="34" charset="0"/>
              <a:buChar char="•"/>
              <a:defRPr>
                <a:solidFill>
                  <a:schemeClr val="tx1"/>
                </a:solidFill>
              </a:defRPr>
            </a:lvl4pPr>
            <a:lvl5pPr marL="1439863" indent="-228600">
              <a:buFont typeface="Arial" pitchFamily="34" charset="0"/>
              <a:buChar char="•"/>
              <a:defRPr>
                <a:solidFill>
                  <a:schemeClr val="tx1"/>
                </a:solidFil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Plassholder for bilde 7"/>
          <p:cNvSpPr>
            <a:spLocks noGrp="1"/>
          </p:cNvSpPr>
          <p:nvPr>
            <p:ph type="pic" sz="quarter" idx="13"/>
          </p:nvPr>
        </p:nvSpPr>
        <p:spPr>
          <a:xfrm>
            <a:off x="7200000" y="0"/>
            <a:ext cx="1944000" cy="634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7" name="Plassholder for dato 3"/>
          <p:cNvSpPr>
            <a:spLocks noGrp="1"/>
          </p:cNvSpPr>
          <p:nvPr>
            <p:ph type="dt" sz="half" idx="14"/>
          </p:nvPr>
        </p:nvSpPr>
        <p:spPr/>
        <p:txBody>
          <a:bodyPr/>
          <a:lstStyle>
            <a:lvl1pPr>
              <a:defRPr/>
            </a:lvl1pPr>
          </a:lstStyle>
          <a:p>
            <a:pPr>
              <a:defRPr/>
            </a:pPr>
            <a:fld id="{A53CB132-3584-4208-88EC-FB413A130CEB}" type="datetime1">
              <a:rPr lang="nb-NO" smtClean="0"/>
              <a:t>20.09.2016</a:t>
            </a:fld>
            <a:endParaRPr lang="nb-NO" dirty="0"/>
          </a:p>
        </p:txBody>
      </p:sp>
      <p:sp>
        <p:nvSpPr>
          <p:cNvPr id="9" name="Plassholder for bunntekst 4"/>
          <p:cNvSpPr>
            <a:spLocks noGrp="1"/>
          </p:cNvSpPr>
          <p:nvPr>
            <p:ph type="ftr" sz="quarter" idx="15"/>
          </p:nvPr>
        </p:nvSpPr>
        <p:spPr/>
        <p:txBody>
          <a:bodyPr/>
          <a:lstStyle>
            <a:lvl1pPr>
              <a:defRPr/>
            </a:lvl1pPr>
          </a:lstStyle>
          <a:p>
            <a:pPr>
              <a:defRPr/>
            </a:pPr>
            <a:endParaRPr lang="nb-NO"/>
          </a:p>
        </p:txBody>
      </p:sp>
      <p:sp>
        <p:nvSpPr>
          <p:cNvPr id="10" name="Plassholder for lysbildenummer 5"/>
          <p:cNvSpPr>
            <a:spLocks noGrp="1"/>
          </p:cNvSpPr>
          <p:nvPr>
            <p:ph type="sldNum" sz="quarter" idx="16"/>
          </p:nvPr>
        </p:nvSpPr>
        <p:spPr/>
        <p:txBody>
          <a:bodyPr/>
          <a:lstStyle>
            <a:lvl1pPr>
              <a:defRPr/>
            </a:lvl1pPr>
          </a:lstStyle>
          <a:p>
            <a:pPr>
              <a:defRPr/>
            </a:pPr>
            <a:fld id="{23419D29-D0FA-4EEB-A0C7-23E9BC02F330}" type="slidenum">
              <a:rPr lang="nb-NO"/>
              <a:pPr>
                <a:defRPr/>
              </a:pPr>
              <a:t>‹#›</a:t>
            </a:fld>
            <a:endParaRPr lang="nb-NO" dirty="0"/>
          </a:p>
        </p:txBody>
      </p:sp>
    </p:spTree>
    <p:extLst>
      <p:ext uri="{BB962C8B-B14F-4D97-AF65-F5344CB8AC3E}">
        <p14:creationId xmlns:p14="http://schemas.microsoft.com/office/powerpoint/2010/main" val="2296145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ort og heldekk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0"/>
            <a:ext cx="9144000" cy="6876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6" name="Plassholder for lysbildenummer 5"/>
          <p:cNvSpPr>
            <a:spLocks noGrp="1"/>
          </p:cNvSpPr>
          <p:nvPr>
            <p:ph type="sldNum" sz="quarter" idx="16"/>
          </p:nvPr>
        </p:nvSpPr>
        <p:spPr/>
        <p:txBody>
          <a:bodyPr/>
          <a:lstStyle>
            <a:lvl1pPr>
              <a:defRPr/>
            </a:lvl1pPr>
          </a:lstStyle>
          <a:p>
            <a:pPr>
              <a:defRPr/>
            </a:pPr>
            <a:fld id="{39E8ABE8-6EAC-42C8-A7A8-126197E5DDE2}" type="slidenum">
              <a:rPr lang="nb-NO"/>
              <a:pPr>
                <a:defRPr/>
              </a:pPr>
              <a:t>‹#›</a:t>
            </a:fld>
            <a:endParaRPr lang="nb-NO" dirty="0"/>
          </a:p>
        </p:txBody>
      </p:sp>
    </p:spTree>
    <p:extLst>
      <p:ext uri="{BB962C8B-B14F-4D97-AF65-F5344CB8AC3E}">
        <p14:creationId xmlns:p14="http://schemas.microsoft.com/office/powerpoint/2010/main" val="1263694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9D0A152-8F4D-459B-8D4B-89008054830F}" type="datetime1">
              <a:rPr lang="nb-NO" smtClean="0"/>
              <a:t>20.09.2016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37219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3302D-1502-4A1D-B675-B0C975E94D0E}" type="datetime1">
              <a:rPr lang="nb-NO" smtClean="0"/>
              <a:t>20.09.2016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153968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A09C8713-8F28-4C58-86B5-6E370AB90AC4}" type="datetime1">
              <a:rPr lang="nb-NO" smtClean="0"/>
              <a:t>20.09.2016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130820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638AB930-8DA0-4766-AFBA-2C034257F5EA}" type="datetime1">
              <a:rPr lang="nb-NO" smtClean="0"/>
              <a:t>20.09.2016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36933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083BCFD2-EE92-4AB6-BF63-D8A254D4C282}" type="datetime1">
              <a:rPr lang="nb-NO" smtClean="0"/>
              <a:t>20.09.2016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391961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766C1-077C-4FA9-AEB1-9D94547E57FA}" type="datetime1">
              <a:rPr lang="nb-NO" smtClean="0"/>
              <a:t>20.09.2016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217283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1388B-5C7B-4A6C-8B0F-D36FFA342564}" type="datetime1">
              <a:rPr lang="nb-NO" smtClean="0"/>
              <a:t>20.09.2016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38104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99867-09DC-4171-A494-D4332286BEE8}" type="datetime1">
              <a:rPr lang="nb-NO" smtClean="0"/>
              <a:t>20.09.2016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17BDAB8-17D3-44C4-BE09-E04D6B27AF6C}" type="slidenum">
              <a:rPr lang="nb-NO" smtClean="0"/>
              <a:t>‹#›</a:t>
            </a:fld>
            <a:endParaRPr lang="nb-NO"/>
          </a:p>
        </p:txBody>
      </p:sp>
    </p:spTree>
    <p:extLst>
      <p:ext uri="{BB962C8B-B14F-4D97-AF65-F5344CB8AC3E}">
        <p14:creationId xmlns:p14="http://schemas.microsoft.com/office/powerpoint/2010/main" val="109920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74CF7-F2B3-471D-B919-86BD9B75C54C}" type="datetime1">
              <a:rPr lang="nb-NO" smtClean="0"/>
              <a:t>20.09.2016</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BDAB8-17D3-44C4-BE09-E04D6B27AF6C}" type="slidenum">
              <a:rPr lang="nb-NO" smtClean="0"/>
              <a:t>‹#›</a:t>
            </a:fld>
            <a:endParaRPr lang="nb-NO"/>
          </a:p>
        </p:txBody>
      </p:sp>
    </p:spTree>
    <p:extLst>
      <p:ext uri="{BB962C8B-B14F-4D97-AF65-F5344CB8AC3E}">
        <p14:creationId xmlns:p14="http://schemas.microsoft.com/office/powerpoint/2010/main" val="366274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en.m.wikipedia.org/wiki/Russia" TargetMode="External"/><Relationship Id="rId3" Type="http://schemas.openxmlformats.org/officeDocument/2006/relationships/hyperlink" Target="https://en.m.wikipedia.org/wiki/President_of_Russia" TargetMode="External"/><Relationship Id="rId7" Type="http://schemas.openxmlformats.org/officeDocument/2006/relationships/hyperlink" Target="https://en.m.wikipedia.org/wiki/Law_enforcement_in_Russi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n.m.wikipedia.org/wiki/Corruption_in_Russia" TargetMode="External"/><Relationship Id="rId5" Type="http://schemas.openxmlformats.org/officeDocument/2006/relationships/hyperlink" Target="https://en.m.wikipedia.org/wiki/Police_of_Russia" TargetMode="External"/><Relationship Id="rId10" Type="http://schemas.openxmlformats.org/officeDocument/2006/relationships/hyperlink" Target="https://en.m.wikipedia.org/wiki/Politsiya" TargetMode="External"/><Relationship Id="rId4" Type="http://schemas.openxmlformats.org/officeDocument/2006/relationships/hyperlink" Target="https://en.m.wikipedia.org/wiki/Dmitry_Medvedev" TargetMode="External"/><Relationship Id="rId9" Type="http://schemas.openxmlformats.org/officeDocument/2006/relationships/hyperlink" Target="https://en.m.wikipedia.org/wiki/Militsiy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b-NO" sz="6000" b="1" dirty="0" smtClean="0"/>
              <a:t>Politireformen</a:t>
            </a:r>
            <a:br>
              <a:rPr lang="nb-NO" sz="6000" b="1" dirty="0" smtClean="0"/>
            </a:br>
            <a:r>
              <a:rPr lang="nb-NO" sz="3600" b="1" dirty="0" smtClean="0"/>
              <a:t>Noen perspektiver</a:t>
            </a:r>
            <a:endParaRPr lang="nb-NO" sz="6000" b="1" dirty="0"/>
          </a:p>
        </p:txBody>
      </p:sp>
      <p:sp>
        <p:nvSpPr>
          <p:cNvPr id="3" name="Subtitle 2"/>
          <p:cNvSpPr>
            <a:spLocks noGrp="1"/>
          </p:cNvSpPr>
          <p:nvPr>
            <p:ph type="subTitle" idx="1"/>
          </p:nvPr>
        </p:nvSpPr>
        <p:spPr>
          <a:xfrm>
            <a:off x="1403648" y="4437112"/>
            <a:ext cx="6400800" cy="1752600"/>
          </a:xfrm>
        </p:spPr>
        <p:txBody>
          <a:bodyPr>
            <a:normAutofit fontScale="92500" lnSpcReduction="20000"/>
          </a:bodyPr>
          <a:lstStyle/>
          <a:p>
            <a:r>
              <a:rPr lang="nb-NO" sz="2800" b="1" dirty="0" smtClean="0"/>
              <a:t>Rune Glomseth</a:t>
            </a:r>
          </a:p>
          <a:p>
            <a:endParaRPr lang="nb-NO" sz="2800" b="1" dirty="0" smtClean="0"/>
          </a:p>
          <a:p>
            <a:r>
              <a:rPr lang="nb-NO" sz="2800" b="1" dirty="0" smtClean="0"/>
              <a:t>Brumunddal </a:t>
            </a:r>
            <a:r>
              <a:rPr lang="nb-NO" sz="2800" b="1" dirty="0" err="1" smtClean="0"/>
              <a:t>Rotary</a:t>
            </a:r>
            <a:endParaRPr lang="nb-NO" sz="2800" b="1" dirty="0" smtClean="0"/>
          </a:p>
          <a:p>
            <a:r>
              <a:rPr lang="nb-NO" sz="2800" b="1" dirty="0"/>
              <a:t>1</a:t>
            </a:r>
            <a:r>
              <a:rPr lang="nb-NO" sz="2800" b="1" dirty="0" smtClean="0"/>
              <a:t>9. September 2016</a:t>
            </a:r>
            <a:endParaRPr lang="nb-NO" sz="2800" b="1" dirty="0"/>
          </a:p>
        </p:txBody>
      </p:sp>
    </p:spTree>
    <p:extLst>
      <p:ext uri="{BB962C8B-B14F-4D97-AF65-F5344CB8AC3E}">
        <p14:creationId xmlns:p14="http://schemas.microsoft.com/office/powerpoint/2010/main" val="395096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nb-NO" altLang="nb-NO" b="1" smtClean="0"/>
              <a:t>Politistudien</a:t>
            </a:r>
          </a:p>
        </p:txBody>
      </p:sp>
      <p:sp>
        <p:nvSpPr>
          <p:cNvPr id="34819" name="Content Placeholder 2"/>
          <p:cNvSpPr>
            <a:spLocks noGrp="1"/>
          </p:cNvSpPr>
          <p:nvPr>
            <p:ph idx="1"/>
          </p:nvPr>
        </p:nvSpPr>
        <p:spPr/>
        <p:txBody>
          <a:bodyPr>
            <a:normAutofit fontScale="85000" lnSpcReduction="20000"/>
          </a:bodyPr>
          <a:lstStyle/>
          <a:p>
            <a:r>
              <a:rPr lang="nb-NO" altLang="nb-NO" dirty="0" smtClean="0"/>
              <a:t>Hovedfokus på effektivitet og NPM:</a:t>
            </a:r>
          </a:p>
          <a:p>
            <a:pPr lvl="1"/>
            <a:r>
              <a:rPr lang="nb-NO" altLang="nb-NO" dirty="0" smtClean="0"/>
              <a:t>Et mer kostnadseffektivt politi</a:t>
            </a:r>
          </a:p>
          <a:p>
            <a:r>
              <a:rPr lang="nb-NO" altLang="nb-NO" sz="3200" dirty="0" smtClean="0"/>
              <a:t>Konsentrasjon om kjerneoppgavene</a:t>
            </a:r>
            <a:endParaRPr lang="nb-NO" altLang="nb-NO" dirty="0"/>
          </a:p>
          <a:p>
            <a:r>
              <a:rPr lang="nb-NO" altLang="nb-NO" sz="3200" dirty="0" smtClean="0"/>
              <a:t>Klarere skille mellom fag og politikk, mer autonomi til POD</a:t>
            </a:r>
          </a:p>
          <a:p>
            <a:r>
              <a:rPr lang="nb-NO" altLang="nb-NO" sz="3200" dirty="0" smtClean="0"/>
              <a:t>Sentralisering – svekking av det kommunale selvstyre</a:t>
            </a:r>
          </a:p>
          <a:p>
            <a:r>
              <a:rPr lang="nb-NO" altLang="nb-NO" dirty="0" smtClean="0"/>
              <a:t>Spesialisering - Sterkere og mer robuste fagmiljø</a:t>
            </a:r>
            <a:endParaRPr lang="nb-NO" altLang="nb-NO" dirty="0"/>
          </a:p>
          <a:p>
            <a:r>
              <a:rPr lang="nb-NO" altLang="nb-NO" sz="3200" dirty="0" smtClean="0"/>
              <a:t>Mål- og resultatstyring</a:t>
            </a:r>
          </a:p>
          <a:p>
            <a:pPr lvl="1"/>
            <a:r>
              <a:rPr lang="nb-NO" altLang="nb-NO" sz="2800" dirty="0" smtClean="0"/>
              <a:t>Mer fokus på ‘make </a:t>
            </a:r>
            <a:r>
              <a:rPr lang="nb-NO" altLang="nb-NO" sz="2800" dirty="0" err="1" smtClean="0"/>
              <a:t>the</a:t>
            </a:r>
            <a:r>
              <a:rPr lang="nb-NO" altLang="nb-NO" sz="2800" dirty="0" smtClean="0"/>
              <a:t> manager </a:t>
            </a:r>
            <a:r>
              <a:rPr lang="nb-NO" altLang="nb-NO" sz="2800" dirty="0" err="1" smtClean="0"/>
              <a:t>manage</a:t>
            </a:r>
            <a:r>
              <a:rPr lang="nb-NO" altLang="nb-NO" sz="2800" dirty="0" smtClean="0"/>
              <a:t>’ enn ‘let </a:t>
            </a:r>
            <a:r>
              <a:rPr lang="nb-NO" altLang="nb-NO" sz="2800" dirty="0" err="1" smtClean="0"/>
              <a:t>the</a:t>
            </a:r>
            <a:r>
              <a:rPr lang="nb-NO" altLang="nb-NO" sz="2800" dirty="0" smtClean="0"/>
              <a:t> manager </a:t>
            </a:r>
            <a:r>
              <a:rPr lang="nb-NO" altLang="nb-NO" sz="2800" dirty="0" err="1" smtClean="0"/>
              <a:t>manage</a:t>
            </a:r>
            <a:r>
              <a:rPr lang="nb-NO" altLang="nb-NO" sz="2800" dirty="0" smtClean="0"/>
              <a:t>’</a:t>
            </a:r>
          </a:p>
          <a:p>
            <a:r>
              <a:rPr lang="nb-NO" altLang="nb-NO" sz="3200" dirty="0" smtClean="0"/>
              <a:t>Men også samordning: </a:t>
            </a:r>
            <a:r>
              <a:rPr lang="nb-NO" altLang="nb-NO" sz="3200" i="1" dirty="0" smtClean="0"/>
              <a:t>Ett</a:t>
            </a:r>
            <a:r>
              <a:rPr lang="nb-NO" altLang="nb-NO" sz="3200" dirty="0" smtClean="0"/>
              <a:t> politi</a:t>
            </a:r>
          </a:p>
          <a:p>
            <a:pPr marL="914400" lvl="2" indent="0">
              <a:buFont typeface="Arial" charset="0"/>
              <a:buNone/>
            </a:pPr>
            <a:endParaRPr lang="nb-NO" altLang="nb-NO" dirty="0" smtClean="0"/>
          </a:p>
        </p:txBody>
      </p:sp>
      <p:sp>
        <p:nvSpPr>
          <p:cNvPr id="3" name="Plassholder for bunntekst 2"/>
          <p:cNvSpPr>
            <a:spLocks noGrp="1"/>
          </p:cNvSpPr>
          <p:nvPr>
            <p:ph type="ftr" sz="quarter" idx="11"/>
          </p:nvPr>
        </p:nvSpPr>
        <p:spPr/>
        <p:txBody>
          <a:bodyPr/>
          <a:lstStyle/>
          <a:p>
            <a:endParaRPr lang="nb-NO"/>
          </a:p>
        </p:txBody>
      </p:sp>
      <p:sp>
        <p:nvSpPr>
          <p:cNvPr id="2" name="Rektangel 1"/>
          <p:cNvSpPr/>
          <p:nvPr/>
        </p:nvSpPr>
        <p:spPr>
          <a:xfrm>
            <a:off x="6660232" y="6237312"/>
            <a:ext cx="2094035" cy="369332"/>
          </a:xfrm>
          <a:prstGeom prst="rect">
            <a:avLst/>
          </a:prstGeom>
        </p:spPr>
        <p:txBody>
          <a:bodyPr wrap="none">
            <a:spAutoFit/>
          </a:bodyPr>
          <a:lstStyle/>
          <a:p>
            <a:r>
              <a:rPr lang="nb-NO" dirty="0"/>
              <a:t>Kilde: Lægreid, 2016</a:t>
            </a:r>
          </a:p>
        </p:txBody>
      </p:sp>
      <p:sp>
        <p:nvSpPr>
          <p:cNvPr id="4" name="Plassholder for lysbildenummer 3"/>
          <p:cNvSpPr>
            <a:spLocks noGrp="1"/>
          </p:cNvSpPr>
          <p:nvPr>
            <p:ph type="sldNum" sz="quarter" idx="12"/>
          </p:nvPr>
        </p:nvSpPr>
        <p:spPr/>
        <p:txBody>
          <a:bodyPr/>
          <a:lstStyle/>
          <a:p>
            <a:fld id="{017BDAB8-17D3-44C4-BE09-E04D6B27AF6C}" type="slidenum">
              <a:rPr lang="nb-NO" smtClean="0"/>
              <a:t>10</a:t>
            </a:fld>
            <a:endParaRPr lang="nb-NO"/>
          </a:p>
        </p:txBody>
      </p:sp>
    </p:spTree>
    <p:extLst>
      <p:ext uri="{BB962C8B-B14F-4D97-AF65-F5344CB8AC3E}">
        <p14:creationId xmlns:p14="http://schemas.microsoft.com/office/powerpoint/2010/main" val="306308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 calcmode="lin" valueType="num">
                                      <p:cBhvr additive="base">
                                        <p:cTn id="17"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 calcmode="lin" valueType="num">
                                      <p:cBhvr additive="base">
                                        <p:cTn id="23"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819">
                                            <p:txEl>
                                              <p:pRg st="4" end="4"/>
                                            </p:txEl>
                                          </p:spTgt>
                                        </p:tgtEl>
                                        <p:attrNameLst>
                                          <p:attrName>style.visibility</p:attrName>
                                        </p:attrNameLst>
                                      </p:cBhvr>
                                      <p:to>
                                        <p:strVal val="visible"/>
                                      </p:to>
                                    </p:set>
                                    <p:anim calcmode="lin" valueType="num">
                                      <p:cBhvr additive="base">
                                        <p:cTn id="2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819">
                                            <p:txEl>
                                              <p:pRg st="5" end="5"/>
                                            </p:txEl>
                                          </p:spTgt>
                                        </p:tgtEl>
                                        <p:attrNameLst>
                                          <p:attrName>style.visibility</p:attrName>
                                        </p:attrNameLst>
                                      </p:cBhvr>
                                      <p:to>
                                        <p:strVal val="visible"/>
                                      </p:to>
                                    </p:set>
                                    <p:anim calcmode="lin" valueType="num">
                                      <p:cBhvr additive="base">
                                        <p:cTn id="35"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4819">
                                            <p:txEl>
                                              <p:pRg st="6" end="6"/>
                                            </p:txEl>
                                          </p:spTgt>
                                        </p:tgtEl>
                                        <p:attrNameLst>
                                          <p:attrName>style.visibility</p:attrName>
                                        </p:attrNameLst>
                                      </p:cBhvr>
                                      <p:to>
                                        <p:strVal val="visible"/>
                                      </p:to>
                                    </p:set>
                                    <p:anim calcmode="lin" valueType="num">
                                      <p:cBhvr additive="base">
                                        <p:cTn id="41"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819">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4819">
                                            <p:txEl>
                                              <p:pRg st="7" end="7"/>
                                            </p:txEl>
                                          </p:spTgt>
                                        </p:tgtEl>
                                        <p:attrNameLst>
                                          <p:attrName>style.visibility</p:attrName>
                                        </p:attrNameLst>
                                      </p:cBhvr>
                                      <p:to>
                                        <p:strVal val="visible"/>
                                      </p:to>
                                    </p:set>
                                    <p:anim calcmode="lin" valueType="num">
                                      <p:cBhvr additive="base">
                                        <p:cTn id="45"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4819">
                                            <p:txEl>
                                              <p:pRg st="8" end="8"/>
                                            </p:txEl>
                                          </p:spTgt>
                                        </p:tgtEl>
                                        <p:attrNameLst>
                                          <p:attrName>style.visibility</p:attrName>
                                        </p:attrNameLst>
                                      </p:cBhvr>
                                      <p:to>
                                        <p:strVal val="visible"/>
                                      </p:to>
                                    </p:set>
                                    <p:anim calcmode="lin" valueType="num">
                                      <p:cBhvr additive="base">
                                        <p:cTn id="51"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p:sp>
      <p:pic>
        <p:nvPicPr>
          <p:cNvPr id="1026" name="Picture 2" descr="\\jdsv19\andersbo$\Skrivebord\Skjermbil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10" y="59026"/>
            <a:ext cx="4531291" cy="6798974"/>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0" y="0"/>
            <a:ext cx="4612709" cy="6858000"/>
          </a:xfrm>
          <a:prstGeom prst="rect">
            <a:avLst/>
          </a:prstGeom>
          <a:solidFill>
            <a:schemeClr val="bg1"/>
          </a:solidFill>
        </p:spPr>
        <p:txBody>
          <a:bodyPr wrap="square" rtlCol="0">
            <a:noAutofit/>
          </a:bodyPr>
          <a:lstStyle/>
          <a:p>
            <a:endParaRPr lang="nb-NO" sz="3500" dirty="0">
              <a:latin typeface="+mn-lt"/>
            </a:endParaRPr>
          </a:p>
        </p:txBody>
      </p:sp>
      <p:sp>
        <p:nvSpPr>
          <p:cNvPr id="8" name="TekstSylinder 7"/>
          <p:cNvSpPr txBox="1"/>
          <p:nvPr/>
        </p:nvSpPr>
        <p:spPr>
          <a:xfrm>
            <a:off x="290130" y="494794"/>
            <a:ext cx="5938054" cy="861616"/>
          </a:xfrm>
          <a:prstGeom prst="rect">
            <a:avLst/>
          </a:prstGeom>
          <a:noFill/>
        </p:spPr>
        <p:txBody>
          <a:bodyPr wrap="square" rtlCol="0">
            <a:noAutofit/>
          </a:bodyPr>
          <a:lstStyle/>
          <a:p>
            <a:r>
              <a:rPr lang="nb-NO" sz="3600" dirty="0" smtClean="0">
                <a:latin typeface="+mj-lt"/>
              </a:rPr>
              <a:t>Politi-Norges nye </a:t>
            </a:r>
            <a:r>
              <a:rPr lang="nb-NO" sz="3600" dirty="0">
                <a:latin typeface="+mj-lt"/>
              </a:rPr>
              <a:t>struktur</a:t>
            </a:r>
          </a:p>
          <a:p>
            <a:endParaRPr lang="nb-NO" sz="3600" dirty="0"/>
          </a:p>
          <a:p>
            <a:endParaRPr lang="nb-NO" sz="2400" dirty="0" smtClean="0">
              <a:latin typeface="+mn-lt"/>
            </a:endParaRPr>
          </a:p>
        </p:txBody>
      </p:sp>
      <p:sp>
        <p:nvSpPr>
          <p:cNvPr id="9" name="TekstSylinder 8"/>
          <p:cNvSpPr txBox="1"/>
          <p:nvPr/>
        </p:nvSpPr>
        <p:spPr>
          <a:xfrm>
            <a:off x="290130" y="1367343"/>
            <a:ext cx="5217974" cy="4751290"/>
          </a:xfrm>
          <a:prstGeom prst="rect">
            <a:avLst/>
          </a:prstGeom>
          <a:noFill/>
        </p:spPr>
        <p:txBody>
          <a:bodyPr wrap="square" rtlCol="0">
            <a:noAutofit/>
          </a:bodyPr>
          <a:lstStyle/>
          <a:p>
            <a:pPr marL="342900" indent="-342900">
              <a:buFont typeface="Arial" panose="020B0604020202020204" pitchFamily="34" charset="0"/>
              <a:buChar char="•"/>
            </a:pPr>
            <a:r>
              <a:rPr lang="nb-NO" sz="2800" b="1" dirty="0"/>
              <a:t>12 </a:t>
            </a:r>
            <a:r>
              <a:rPr lang="nb-NO" sz="2800" b="1" dirty="0" smtClean="0"/>
              <a:t>politidistrikter </a:t>
            </a:r>
          </a:p>
          <a:p>
            <a:pPr marL="342900" indent="-342900">
              <a:buFont typeface="Arial" panose="020B0604020202020204" pitchFamily="34" charset="0"/>
              <a:buChar char="•"/>
            </a:pPr>
            <a:endParaRPr lang="nb-NO" sz="2800" b="1" dirty="0" smtClean="0"/>
          </a:p>
          <a:p>
            <a:pPr marL="342900" indent="-342900">
              <a:buFont typeface="Arial" panose="020B0604020202020204" pitchFamily="34" charset="0"/>
              <a:buChar char="•"/>
            </a:pPr>
            <a:r>
              <a:rPr lang="nb-NO" sz="2800" dirty="0" smtClean="0"/>
              <a:t>Nivå to vil inneholde</a:t>
            </a:r>
            <a:r>
              <a:rPr lang="nb-NO" sz="2800" b="1" dirty="0" smtClean="0"/>
              <a:t> flere tjenestestede</a:t>
            </a:r>
            <a:r>
              <a:rPr lang="nb-NO" sz="2800" dirty="0" smtClean="0"/>
              <a:t>r </a:t>
            </a:r>
          </a:p>
          <a:p>
            <a:endParaRPr lang="nb-NO" sz="2800" dirty="0" smtClean="0"/>
          </a:p>
          <a:p>
            <a:pPr marL="342900" indent="-342900">
              <a:buFont typeface="Arial" panose="020B0604020202020204" pitchFamily="34" charset="0"/>
              <a:buChar char="•"/>
            </a:pPr>
            <a:r>
              <a:rPr lang="nb-NO" sz="2800" dirty="0" smtClean="0"/>
              <a:t>Politidirektoratet bestemmer </a:t>
            </a:r>
            <a:r>
              <a:rPr lang="nb-NO" sz="2800" b="1" dirty="0" smtClean="0"/>
              <a:t>administrasjonssted</a:t>
            </a:r>
            <a:r>
              <a:rPr lang="nb-NO" sz="2800" dirty="0" smtClean="0"/>
              <a:t> i hvert distrikt</a:t>
            </a:r>
          </a:p>
          <a:p>
            <a:pPr marL="342900" indent="-342900">
              <a:buFont typeface="Arial" panose="020B0604020202020204" pitchFamily="34" charset="0"/>
              <a:buChar char="•"/>
            </a:pPr>
            <a:endParaRPr lang="nb-NO" sz="2800" dirty="0" smtClean="0"/>
          </a:p>
          <a:p>
            <a:pPr marL="342900" indent="-342900">
              <a:buFont typeface="Arial" panose="020B0604020202020204" pitchFamily="34" charset="0"/>
              <a:buChar char="•"/>
            </a:pPr>
            <a:r>
              <a:rPr lang="nb-NO" sz="2800" dirty="0" smtClean="0"/>
              <a:t>Pågående prosess: antall og plassering av driftsenheter/</a:t>
            </a:r>
          </a:p>
          <a:p>
            <a:r>
              <a:rPr lang="nb-NO" sz="2800" dirty="0"/>
              <a:t> </a:t>
            </a:r>
            <a:r>
              <a:rPr lang="nb-NO" sz="2800" dirty="0" smtClean="0"/>
              <a:t>   lensmannskontorer</a:t>
            </a:r>
            <a:endParaRPr lang="nb-NO" sz="2800" dirty="0"/>
          </a:p>
          <a:p>
            <a:endParaRPr lang="nb-NO" sz="2400" dirty="0" smtClean="0">
              <a:latin typeface="+mn-lt"/>
            </a:endParaRPr>
          </a:p>
        </p:txBody>
      </p:sp>
      <p:sp>
        <p:nvSpPr>
          <p:cNvPr id="2" name="Plassholder for lysbildenummer 1"/>
          <p:cNvSpPr>
            <a:spLocks noGrp="1"/>
          </p:cNvSpPr>
          <p:nvPr>
            <p:ph type="sldNum" sz="quarter" idx="16"/>
          </p:nvPr>
        </p:nvSpPr>
        <p:spPr/>
        <p:txBody>
          <a:bodyPr/>
          <a:lstStyle/>
          <a:p>
            <a:pPr>
              <a:defRPr/>
            </a:pPr>
            <a:fld id="{39E8ABE8-6EAC-42C8-A7A8-126197E5DDE2}" type="slidenum">
              <a:rPr lang="nb-NO" smtClean="0"/>
              <a:pPr>
                <a:defRPr/>
              </a:pPr>
              <a:t>11</a:t>
            </a:fld>
            <a:endParaRPr lang="nb-NO" dirty="0"/>
          </a:p>
        </p:txBody>
      </p:sp>
    </p:spTree>
    <p:extLst>
      <p:ext uri="{BB962C8B-B14F-4D97-AF65-F5344CB8AC3E}">
        <p14:creationId xmlns:p14="http://schemas.microsoft.com/office/powerpoint/2010/main" val="94010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369956" y="-35472"/>
            <a:ext cx="4774044" cy="3580534"/>
          </a:xfrm>
          <a:prstGeom prst="rect">
            <a:avLst/>
          </a:prstGeom>
          <a:solidFill>
            <a:schemeClr val="bg1">
              <a:lumMod val="95000"/>
            </a:schemeClr>
          </a:solidFill>
          <a:ln w="9525">
            <a:noFill/>
            <a:miter lim="800000"/>
            <a:headEnd/>
            <a:tailEnd/>
          </a:ln>
        </p:spPr>
      </p:pic>
      <p:pic>
        <p:nvPicPr>
          <p:cNvPr id="12" name="Plassholder for bilde 5"/>
          <p:cNvPicPr>
            <a:picLocks noChangeAspect="1"/>
          </p:cNvPicPr>
          <p:nvPr/>
        </p:nvPicPr>
        <p:blipFill>
          <a:blip r:embed="rId4">
            <a:extLst>
              <a:ext uri="{28A0092B-C50C-407E-A947-70E740481C1C}">
                <a14:useLocalDpi xmlns:a14="http://schemas.microsoft.com/office/drawing/2010/main" val="0"/>
              </a:ext>
            </a:extLst>
          </a:blip>
          <a:srcRect t="6554" b="6554"/>
          <a:stretch>
            <a:fillRect/>
          </a:stretch>
        </p:blipFill>
        <p:spPr bwMode="auto">
          <a:xfrm>
            <a:off x="-3432" y="2937926"/>
            <a:ext cx="4943053" cy="3429000"/>
          </a:xfrm>
          <a:prstGeom prst="rect">
            <a:avLst/>
          </a:prstGeom>
          <a:solidFill>
            <a:schemeClr val="bg1">
              <a:lumMod val="95000"/>
            </a:schemeClr>
          </a:solidFill>
          <a:ln w="9525">
            <a:noFill/>
            <a:miter lim="800000"/>
            <a:headEnd/>
            <a:tailEnd/>
          </a:ln>
        </p:spPr>
      </p:pic>
      <p:sp>
        <p:nvSpPr>
          <p:cNvPr id="6" name="TekstSylinder 5"/>
          <p:cNvSpPr txBox="1"/>
          <p:nvPr/>
        </p:nvSpPr>
        <p:spPr>
          <a:xfrm>
            <a:off x="183131" y="32425"/>
            <a:ext cx="4032448" cy="3197156"/>
          </a:xfrm>
          <a:prstGeom prst="rect">
            <a:avLst/>
          </a:prstGeom>
          <a:noFill/>
        </p:spPr>
        <p:txBody>
          <a:bodyPr wrap="square" rtlCol="0">
            <a:noAutofit/>
          </a:bodyPr>
          <a:lstStyle/>
          <a:p>
            <a:pPr lvl="0"/>
            <a:r>
              <a:rPr lang="nb-NO" sz="3000" dirty="0">
                <a:latin typeface="+mn-lt"/>
              </a:rPr>
              <a:t>E</a:t>
            </a:r>
            <a:r>
              <a:rPr lang="nb-NO" sz="3000" dirty="0" smtClean="0">
                <a:latin typeface="+mn-lt"/>
              </a:rPr>
              <a:t>t </a:t>
            </a:r>
            <a:r>
              <a:rPr lang="nb-NO" sz="3000" dirty="0">
                <a:latin typeface="+mn-lt"/>
              </a:rPr>
              <a:t>kompetent og effektivt lokalt nærpoliti, som er der befolkningen </a:t>
            </a:r>
            <a:r>
              <a:rPr lang="nb-NO" sz="3000" dirty="0" smtClean="0">
                <a:latin typeface="+mn-lt"/>
              </a:rPr>
              <a:t>er</a:t>
            </a:r>
            <a:r>
              <a:rPr lang="nb-NO" sz="3000" dirty="0">
                <a:latin typeface="+mn-lt"/>
              </a:rPr>
              <a:t> </a:t>
            </a:r>
            <a:r>
              <a:rPr lang="nb-NO" sz="3000" dirty="0" smtClean="0">
                <a:latin typeface="+mn-lt"/>
              </a:rPr>
              <a:t>…</a:t>
            </a:r>
            <a:endParaRPr lang="nb-NO" sz="3000" dirty="0">
              <a:latin typeface="+mn-lt"/>
            </a:endParaRPr>
          </a:p>
          <a:p>
            <a:endParaRPr lang="nb-NO" sz="2400" dirty="0" smtClean="0">
              <a:latin typeface="+mn-lt"/>
            </a:endParaRPr>
          </a:p>
        </p:txBody>
      </p:sp>
      <p:sp>
        <p:nvSpPr>
          <p:cNvPr id="7" name="TekstSylinder 6"/>
          <p:cNvSpPr txBox="1"/>
          <p:nvPr/>
        </p:nvSpPr>
        <p:spPr>
          <a:xfrm>
            <a:off x="5098010" y="3581945"/>
            <a:ext cx="4012288" cy="2957801"/>
          </a:xfrm>
          <a:prstGeom prst="rect">
            <a:avLst/>
          </a:prstGeom>
          <a:noFill/>
        </p:spPr>
        <p:txBody>
          <a:bodyPr wrap="none" rtlCol="0">
            <a:noAutofit/>
          </a:bodyPr>
          <a:lstStyle/>
          <a:p>
            <a:pPr lvl="0"/>
            <a:r>
              <a:rPr lang="nb-NO" sz="2600" dirty="0" smtClean="0">
                <a:latin typeface="+mn-lt"/>
              </a:rPr>
              <a:t>… samtidig </a:t>
            </a:r>
            <a:r>
              <a:rPr lang="nb-NO" sz="2600" dirty="0">
                <a:latin typeface="+mn-lt"/>
              </a:rPr>
              <a:t>skal vi utvikle </a:t>
            </a:r>
            <a:endParaRPr lang="nb-NO" sz="2600" dirty="0" smtClean="0">
              <a:latin typeface="+mn-lt"/>
            </a:endParaRPr>
          </a:p>
          <a:p>
            <a:pPr lvl="0"/>
            <a:r>
              <a:rPr lang="nb-NO" sz="2600" dirty="0" smtClean="0">
                <a:latin typeface="+mn-lt"/>
              </a:rPr>
              <a:t>robuste </a:t>
            </a:r>
            <a:r>
              <a:rPr lang="nb-NO" sz="2600" dirty="0">
                <a:latin typeface="+mn-lt"/>
              </a:rPr>
              <a:t>fagmiljøer som </a:t>
            </a:r>
            <a:endParaRPr lang="nb-NO" sz="2600" dirty="0" smtClean="0">
              <a:latin typeface="+mn-lt"/>
            </a:endParaRPr>
          </a:p>
          <a:p>
            <a:pPr lvl="0"/>
            <a:r>
              <a:rPr lang="nb-NO" sz="2600" dirty="0" smtClean="0">
                <a:latin typeface="+mn-lt"/>
              </a:rPr>
              <a:t>er </a:t>
            </a:r>
            <a:r>
              <a:rPr lang="nb-NO" sz="2600" dirty="0">
                <a:latin typeface="+mn-lt"/>
              </a:rPr>
              <a:t>i stand til å møte </a:t>
            </a:r>
            <a:endParaRPr lang="nb-NO" sz="2600" dirty="0" smtClean="0">
              <a:latin typeface="+mn-lt"/>
            </a:endParaRPr>
          </a:p>
          <a:p>
            <a:pPr lvl="0"/>
            <a:r>
              <a:rPr lang="nb-NO" sz="2600" dirty="0" smtClean="0">
                <a:latin typeface="+mn-lt"/>
              </a:rPr>
              <a:t>dagens </a:t>
            </a:r>
            <a:r>
              <a:rPr lang="nb-NO" sz="2600" dirty="0">
                <a:latin typeface="+mn-lt"/>
              </a:rPr>
              <a:t>og morgendagens </a:t>
            </a:r>
            <a:endParaRPr lang="nb-NO" sz="2600" dirty="0" smtClean="0">
              <a:latin typeface="+mn-lt"/>
            </a:endParaRPr>
          </a:p>
          <a:p>
            <a:pPr lvl="0"/>
            <a:r>
              <a:rPr lang="nb-NO" sz="2600" dirty="0" smtClean="0">
                <a:latin typeface="+mn-lt"/>
              </a:rPr>
              <a:t>kriminalitetsutfordringer</a:t>
            </a:r>
            <a:r>
              <a:rPr lang="nb-NO" sz="2400" dirty="0"/>
              <a:t>.</a:t>
            </a:r>
          </a:p>
        </p:txBody>
      </p:sp>
      <p:sp>
        <p:nvSpPr>
          <p:cNvPr id="8" name="Plassholder for bunntekst 7"/>
          <p:cNvSpPr>
            <a:spLocks noGrp="1"/>
          </p:cNvSpPr>
          <p:nvPr>
            <p:ph type="ftr" sz="quarter" idx="15"/>
          </p:nvPr>
        </p:nvSpPr>
        <p:spPr/>
        <p:txBody>
          <a:bodyPr/>
          <a:lstStyle/>
          <a:p>
            <a:endParaRPr lang="nb-NO"/>
          </a:p>
        </p:txBody>
      </p:sp>
      <p:sp>
        <p:nvSpPr>
          <p:cNvPr id="2" name="TekstSylinder 1"/>
          <p:cNvSpPr txBox="1"/>
          <p:nvPr/>
        </p:nvSpPr>
        <p:spPr>
          <a:xfrm>
            <a:off x="6756978" y="6366926"/>
            <a:ext cx="2279518" cy="369332"/>
          </a:xfrm>
          <a:prstGeom prst="rect">
            <a:avLst/>
          </a:prstGeom>
          <a:noFill/>
        </p:spPr>
        <p:txBody>
          <a:bodyPr wrap="square" rtlCol="0">
            <a:spAutoFit/>
          </a:bodyPr>
          <a:lstStyle/>
          <a:p>
            <a:r>
              <a:rPr lang="nb-NO" dirty="0" smtClean="0"/>
              <a:t>Kilde: Anundsen, 2015</a:t>
            </a:r>
            <a:endParaRPr lang="nb-NO" dirty="0"/>
          </a:p>
        </p:txBody>
      </p:sp>
      <p:sp>
        <p:nvSpPr>
          <p:cNvPr id="3" name="Plassholder for lysbildenummer 2"/>
          <p:cNvSpPr>
            <a:spLocks noGrp="1"/>
          </p:cNvSpPr>
          <p:nvPr>
            <p:ph type="sldNum" sz="quarter" idx="16"/>
          </p:nvPr>
        </p:nvSpPr>
        <p:spPr/>
        <p:txBody>
          <a:bodyPr/>
          <a:lstStyle/>
          <a:p>
            <a:pPr>
              <a:defRPr/>
            </a:pPr>
            <a:fld id="{23419D29-D0FA-4EEB-A0C7-23E9BC02F330}" type="slidenum">
              <a:rPr lang="nb-NO" smtClean="0"/>
              <a:pPr>
                <a:defRPr/>
              </a:pPr>
              <a:t>12</a:t>
            </a:fld>
            <a:endParaRPr lang="nb-NO" dirty="0"/>
          </a:p>
        </p:txBody>
      </p:sp>
    </p:spTree>
    <p:extLst>
      <p:ext uri="{BB962C8B-B14F-4D97-AF65-F5344CB8AC3E}">
        <p14:creationId xmlns:p14="http://schemas.microsoft.com/office/powerpoint/2010/main" val="96149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74638"/>
            <a:ext cx="8640960" cy="1143000"/>
          </a:xfrm>
        </p:spPr>
        <p:txBody>
          <a:bodyPr>
            <a:normAutofit fontScale="90000"/>
          </a:bodyPr>
          <a:lstStyle/>
          <a:p>
            <a:r>
              <a:rPr lang="nb-NO" dirty="0" smtClean="0"/>
              <a:t>To sentrale prosjekter i </a:t>
            </a:r>
            <a:r>
              <a:rPr lang="nb-NO" dirty="0" err="1" smtClean="0"/>
              <a:t>politireformen,nå</a:t>
            </a:r>
            <a:endParaRPr lang="nb-NO" dirty="0"/>
          </a:p>
        </p:txBody>
      </p:sp>
      <p:sp>
        <p:nvSpPr>
          <p:cNvPr id="5" name="Plassholder for tekst 4"/>
          <p:cNvSpPr>
            <a:spLocks noGrp="1"/>
          </p:cNvSpPr>
          <p:nvPr>
            <p:ph type="body" idx="1"/>
          </p:nvPr>
        </p:nvSpPr>
        <p:spPr/>
        <p:txBody>
          <a:bodyPr/>
          <a:lstStyle/>
          <a:p>
            <a:r>
              <a:rPr lang="nb-NO" dirty="0" smtClean="0"/>
              <a:t>Etterforskningsløftet</a:t>
            </a:r>
            <a:endParaRPr lang="nb-NO" dirty="0"/>
          </a:p>
          <a:p>
            <a:endParaRPr lang="nb-NO" dirty="0"/>
          </a:p>
        </p:txBody>
      </p:sp>
      <p:sp>
        <p:nvSpPr>
          <p:cNvPr id="3" name="Plassholder for innhold 2"/>
          <p:cNvSpPr>
            <a:spLocks noGrp="1"/>
          </p:cNvSpPr>
          <p:nvPr>
            <p:ph sz="half" idx="2"/>
          </p:nvPr>
        </p:nvSpPr>
        <p:spPr>
          <a:xfrm>
            <a:off x="457200" y="1988840"/>
            <a:ext cx="4040188" cy="4536504"/>
          </a:xfrm>
        </p:spPr>
        <p:txBody>
          <a:bodyPr>
            <a:normAutofit fontScale="32500" lnSpcReduction="20000"/>
          </a:bodyPr>
          <a:lstStyle/>
          <a:p>
            <a:pPr marL="0" indent="0">
              <a:buNone/>
            </a:pPr>
            <a:r>
              <a:rPr lang="nb-NO" dirty="0"/>
              <a:t>De 19 tiltakene POD </a:t>
            </a:r>
            <a:r>
              <a:rPr lang="nb-NO" dirty="0" smtClean="0"/>
              <a:t>foreslår</a:t>
            </a:r>
          </a:p>
          <a:p>
            <a:pPr marL="0" indent="0">
              <a:buNone/>
            </a:pPr>
            <a:endParaRPr lang="nb-NO" dirty="0"/>
          </a:p>
          <a:p>
            <a:pPr marL="0" indent="0">
              <a:buNone/>
            </a:pPr>
            <a:r>
              <a:rPr lang="nb-NO" sz="3700" b="1" dirty="0"/>
              <a:t>Styring og forvaltning</a:t>
            </a:r>
            <a:endParaRPr lang="nb-NO" sz="3700" dirty="0"/>
          </a:p>
          <a:p>
            <a:pPr marL="0" indent="0">
              <a:buNone/>
            </a:pPr>
            <a:r>
              <a:rPr lang="nb-NO" dirty="0"/>
              <a:t>1. Forvaltningsapparat for etterforskning</a:t>
            </a:r>
            <a:br>
              <a:rPr lang="nb-NO" dirty="0"/>
            </a:br>
            <a:r>
              <a:rPr lang="nb-NO" dirty="0"/>
              <a:t>Det skal etableres et nasjonalt etterforskningsforum med deltakere fra påtalemyndighet, alle distrikter og særorganer. Forumet skal sikre nærhet til fagmiljøene og sikre at anbefalinger gjøres i et helhetsperspektiv. </a:t>
            </a:r>
          </a:p>
          <a:p>
            <a:pPr marL="0" indent="0">
              <a:buNone/>
            </a:pPr>
            <a:r>
              <a:rPr lang="nb-NO" dirty="0"/>
              <a:t>2. Bedret styring og oppfølging fra Politidirektoratet</a:t>
            </a:r>
            <a:br>
              <a:rPr lang="nb-NO" dirty="0"/>
            </a:br>
            <a:r>
              <a:rPr lang="nb-NO" dirty="0"/>
              <a:t>POD skal gjennom plan- og ramme- og disponeringsskriv sette tydelige mål og rammer for etterforskning, og sørge for at resultatene følges opp. Tett oppfølging av måloppnåelse og resultater i styringsdialogen mellom POD og underliggende enheter. </a:t>
            </a:r>
          </a:p>
          <a:p>
            <a:pPr marL="0" indent="0">
              <a:buNone/>
            </a:pPr>
            <a:r>
              <a:rPr lang="nb-NO" b="1" dirty="0"/>
              <a:t>Ledelse og kultur</a:t>
            </a:r>
            <a:endParaRPr lang="nb-NO" dirty="0"/>
          </a:p>
          <a:p>
            <a:pPr marL="0" indent="0">
              <a:buNone/>
            </a:pPr>
            <a:r>
              <a:rPr lang="nb-NO" dirty="0"/>
              <a:t>3. Bedret administrativ ledelse av etterforskning</a:t>
            </a:r>
            <a:br>
              <a:rPr lang="nb-NO" dirty="0"/>
            </a:br>
            <a:r>
              <a:rPr lang="nb-NO" dirty="0"/>
              <a:t>Styrke positiv ledelseskultur som gir bedre daglig ledelse og reduserer turnover. Gi ledere opplæring i styringsverktøyet PSV og kompetanseplaner </a:t>
            </a:r>
          </a:p>
          <a:p>
            <a:pPr marL="0" indent="0">
              <a:buNone/>
            </a:pPr>
            <a:r>
              <a:rPr lang="nb-NO" dirty="0"/>
              <a:t>4. Systematisk evaluering og tilbakemelding</a:t>
            </a:r>
            <a:br>
              <a:rPr lang="nb-NO" dirty="0"/>
            </a:br>
            <a:endParaRPr lang="nb-NO" dirty="0"/>
          </a:p>
          <a:p>
            <a:pPr marL="0" indent="0">
              <a:buNone/>
            </a:pPr>
            <a:r>
              <a:rPr lang="nb-NO" sz="3700" b="1" dirty="0"/>
              <a:t>Kompetanse, Læring, karriere</a:t>
            </a:r>
            <a:endParaRPr lang="nb-NO" sz="3700" dirty="0"/>
          </a:p>
          <a:p>
            <a:pPr marL="0" indent="0">
              <a:buNone/>
            </a:pPr>
            <a:r>
              <a:rPr lang="nb-NO" dirty="0"/>
              <a:t>5.Beredskap og øvelser (Nasjonale og lokale)</a:t>
            </a:r>
            <a:br>
              <a:rPr lang="nb-NO" dirty="0"/>
            </a:br>
            <a:endParaRPr lang="nb-NO" dirty="0"/>
          </a:p>
          <a:p>
            <a:pPr marL="0" indent="0">
              <a:buNone/>
            </a:pPr>
            <a:r>
              <a:rPr lang="nb-NO" dirty="0"/>
              <a:t>6. Nasjonale rolledefinisjoner med kompetansekrav</a:t>
            </a:r>
            <a:br>
              <a:rPr lang="nb-NO" dirty="0"/>
            </a:br>
            <a:endParaRPr lang="nb-NO" dirty="0"/>
          </a:p>
          <a:p>
            <a:pPr marL="0" indent="0">
              <a:buNone/>
            </a:pPr>
            <a:r>
              <a:rPr lang="nb-NO" dirty="0"/>
              <a:t>7. Obligatorisk årlig opplæring</a:t>
            </a:r>
            <a:br>
              <a:rPr lang="nb-NO" dirty="0"/>
            </a:br>
            <a:endParaRPr lang="nb-NO" dirty="0"/>
          </a:p>
          <a:p>
            <a:pPr marL="0" indent="0">
              <a:buNone/>
            </a:pPr>
            <a:r>
              <a:rPr lang="nb-NO" dirty="0"/>
              <a:t>8. Kapasitetsvurdering (Forskning)</a:t>
            </a:r>
            <a:br>
              <a:rPr lang="nb-NO" dirty="0"/>
            </a:br>
            <a:endParaRPr lang="nb-NO" dirty="0"/>
          </a:p>
          <a:p>
            <a:pPr marL="0" indent="0">
              <a:buNone/>
            </a:pPr>
            <a:r>
              <a:rPr lang="nb-NO" dirty="0"/>
              <a:t>9. Utrede karriereløp med definerte lønnsnivåer</a:t>
            </a:r>
            <a:br>
              <a:rPr lang="nb-NO" dirty="0"/>
            </a:br>
            <a:endParaRPr lang="nb-NO" dirty="0"/>
          </a:p>
          <a:p>
            <a:pPr marL="0" indent="0">
              <a:buNone/>
            </a:pPr>
            <a:r>
              <a:rPr lang="nb-NO" sz="3700" b="1" dirty="0"/>
              <a:t>Samhandling og </a:t>
            </a:r>
            <a:r>
              <a:rPr lang="nb-NO" sz="3700" b="1" dirty="0" smtClean="0"/>
              <a:t>arbeidsprosesser</a:t>
            </a:r>
          </a:p>
          <a:p>
            <a:pPr marL="0" indent="0">
              <a:buNone/>
            </a:pPr>
            <a:endParaRPr lang="nb-NO" sz="3700" dirty="0"/>
          </a:p>
          <a:p>
            <a:pPr marL="0" indent="0">
              <a:buNone/>
            </a:pPr>
            <a:r>
              <a:rPr lang="nb-NO" sz="3700" b="1" dirty="0"/>
              <a:t>Organisering</a:t>
            </a:r>
            <a:endParaRPr lang="nb-NO" sz="3700" dirty="0"/>
          </a:p>
          <a:p>
            <a:pPr marL="0" indent="0">
              <a:buNone/>
            </a:pPr>
            <a:r>
              <a:rPr lang="nb-NO" dirty="0"/>
              <a:t> </a:t>
            </a:r>
          </a:p>
          <a:p>
            <a:pPr marL="0" indent="0">
              <a:buNone/>
            </a:pPr>
            <a:r>
              <a:rPr lang="nb-NO" b="1" dirty="0"/>
              <a:t>Digitalisering og IKT-støtte</a:t>
            </a:r>
            <a:endParaRPr lang="nb-NO" dirty="0"/>
          </a:p>
          <a:p>
            <a:pPr marL="0" indent="0">
              <a:buNone/>
            </a:pPr>
            <a:r>
              <a:rPr lang="nb-NO" dirty="0"/>
              <a:t>Hele handlingsplanen er nå til behandling i Justis- og beredskapsdepartementet. Det er departementet som avgjør om tiltakene og handlingsplanen vil utgjøre Regjeringens endelige løft for etterforskningsfaget. </a:t>
            </a:r>
          </a:p>
          <a:p>
            <a:pPr marL="0" indent="0">
              <a:buNone/>
            </a:pPr>
            <a:endParaRPr lang="nb-NO" dirty="0"/>
          </a:p>
        </p:txBody>
      </p:sp>
      <p:sp>
        <p:nvSpPr>
          <p:cNvPr id="6" name="Plassholder for tekst 5"/>
          <p:cNvSpPr>
            <a:spLocks noGrp="1"/>
          </p:cNvSpPr>
          <p:nvPr>
            <p:ph type="body" sz="quarter" idx="3"/>
          </p:nvPr>
        </p:nvSpPr>
        <p:spPr/>
        <p:txBody>
          <a:bodyPr/>
          <a:lstStyle/>
          <a:p>
            <a:r>
              <a:rPr lang="nb-NO" dirty="0"/>
              <a:t>Politiarbeid på stedet</a:t>
            </a:r>
          </a:p>
          <a:p>
            <a:endParaRPr lang="nb-NO" dirty="0"/>
          </a:p>
        </p:txBody>
      </p:sp>
      <p:sp>
        <p:nvSpPr>
          <p:cNvPr id="7" name="Plassholder for innhold 6"/>
          <p:cNvSpPr>
            <a:spLocks noGrp="1"/>
          </p:cNvSpPr>
          <p:nvPr>
            <p:ph sz="quarter" idx="4"/>
          </p:nvPr>
        </p:nvSpPr>
        <p:spPr>
          <a:xfrm>
            <a:off x="4645025" y="1988840"/>
            <a:ext cx="4041775" cy="4137323"/>
          </a:xfrm>
        </p:spPr>
        <p:txBody>
          <a:bodyPr>
            <a:normAutofit fontScale="62500" lnSpcReduction="20000"/>
          </a:bodyPr>
          <a:lstStyle/>
          <a:p>
            <a:pPr marL="0" indent="0">
              <a:buNone/>
            </a:pPr>
            <a:r>
              <a:rPr lang="nb-NO" b="1" dirty="0"/>
              <a:t>Betydelige gevinster i mer politiarbeid på </a:t>
            </a:r>
            <a:r>
              <a:rPr lang="nb-NO" b="1" dirty="0" smtClean="0"/>
              <a:t>stedet</a:t>
            </a:r>
          </a:p>
          <a:p>
            <a:pPr marL="0" indent="0">
              <a:buNone/>
            </a:pPr>
            <a:endParaRPr lang="nb-NO" b="1" dirty="0"/>
          </a:p>
          <a:p>
            <a:pPr marL="0" indent="0">
              <a:buNone/>
            </a:pPr>
            <a:r>
              <a:rPr lang="nb-NO" sz="2200" b="1" dirty="0"/>
              <a:t>Politidirektoratet har utarbeidet en samfunnsøkonomisk analyse av arbeidsformen </a:t>
            </a:r>
            <a:r>
              <a:rPr lang="nb-NO" sz="2200" b="1" i="1" dirty="0"/>
              <a:t>Politiarbeid på stedet</a:t>
            </a:r>
            <a:r>
              <a:rPr lang="nb-NO" sz="2200" b="1" dirty="0"/>
              <a:t>. Analysen underbygger at en nasjonal implementering vil gi betydelige gevinster for politiet og publikum</a:t>
            </a:r>
            <a:r>
              <a:rPr lang="nb-NO" sz="2200" b="1" dirty="0" smtClean="0"/>
              <a:t>.</a:t>
            </a:r>
          </a:p>
          <a:p>
            <a:pPr marL="0" indent="0">
              <a:buNone/>
            </a:pPr>
            <a:endParaRPr lang="nb-NO" sz="2200" dirty="0"/>
          </a:p>
          <a:p>
            <a:pPr marL="0" indent="0">
              <a:buNone/>
            </a:pPr>
            <a:r>
              <a:rPr lang="nb-NO" sz="2200" dirty="0"/>
              <a:t>Politiarbeid på stedet handler om å løse flest mulig oppgaver så tidlig og raskt som mulig, løse oppgaver med god kvalitet og utnytte tilgjengelig teknologi. Arbeidsformen gir effekter i hele verdikjeden, og bidrar til enhetlig og standardisert polititjeneste og systematisk kunnskapslæring i etaten</a:t>
            </a:r>
            <a:r>
              <a:rPr lang="nb-NO" sz="2200" dirty="0" smtClean="0"/>
              <a:t>.</a:t>
            </a:r>
          </a:p>
          <a:p>
            <a:pPr marL="0" indent="0">
              <a:buNone/>
            </a:pPr>
            <a:endParaRPr lang="nb-NO" sz="2200" dirty="0"/>
          </a:p>
          <a:p>
            <a:pPr marL="0" indent="0">
              <a:buNone/>
            </a:pPr>
            <a:r>
              <a:rPr lang="nb-NO" sz="2200" dirty="0"/>
              <a:t>Lydavhør på stedet og økt bruk av mobile løsninger er to sentrale tiltak i Politiarbeid på stedet. Lydavhør bidrar for eksempel til store besparelser for etterforskere fordi fornærmede og/eller vitner slipper å stille på nye avhør. Videre bidrar lydavhør på stedet til at saker ferdigstilles raskere.</a:t>
            </a:r>
          </a:p>
        </p:txBody>
      </p:sp>
      <p:sp>
        <p:nvSpPr>
          <p:cNvPr id="4" name="Plassholder for bunntekst 3"/>
          <p:cNvSpPr>
            <a:spLocks noGrp="1"/>
          </p:cNvSpPr>
          <p:nvPr>
            <p:ph type="ftr" sz="quarter" idx="11"/>
          </p:nvPr>
        </p:nvSpPr>
        <p:spPr/>
        <p:txBody>
          <a:bodyPr/>
          <a:lstStyle/>
          <a:p>
            <a:endParaRPr lang="nb-NO"/>
          </a:p>
        </p:txBody>
      </p:sp>
      <p:sp>
        <p:nvSpPr>
          <p:cNvPr id="8" name="Plassholder for lysbildenummer 7"/>
          <p:cNvSpPr>
            <a:spLocks noGrp="1"/>
          </p:cNvSpPr>
          <p:nvPr>
            <p:ph type="sldNum" sz="quarter" idx="12"/>
          </p:nvPr>
        </p:nvSpPr>
        <p:spPr/>
        <p:txBody>
          <a:bodyPr/>
          <a:lstStyle/>
          <a:p>
            <a:fld id="{017BDAB8-17D3-44C4-BE09-E04D6B27AF6C}" type="slidenum">
              <a:rPr lang="nb-NO" smtClean="0"/>
              <a:t>13</a:t>
            </a:fld>
            <a:endParaRPr lang="nb-NO"/>
          </a:p>
        </p:txBody>
      </p:sp>
    </p:spTree>
    <p:extLst>
      <p:ext uri="{BB962C8B-B14F-4D97-AF65-F5344CB8AC3E}">
        <p14:creationId xmlns:p14="http://schemas.microsoft.com/office/powerpoint/2010/main" val="318965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Noen kritiske faktorer for å lykkes</a:t>
            </a:r>
            <a:br>
              <a:rPr lang="nb-NO" dirty="0" smtClean="0"/>
            </a:b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Godt og kompetent lederskap</a:t>
            </a:r>
          </a:p>
          <a:p>
            <a:r>
              <a:rPr lang="nb-NO" dirty="0" smtClean="0"/>
              <a:t>Styrking av politiets ledelsessystem</a:t>
            </a:r>
          </a:p>
          <a:p>
            <a:r>
              <a:rPr lang="nb-NO" dirty="0" smtClean="0"/>
              <a:t>Arbeid med kulturen</a:t>
            </a:r>
          </a:p>
          <a:p>
            <a:endParaRPr lang="nb-NO" dirty="0" smtClean="0"/>
          </a:p>
          <a:p>
            <a:r>
              <a:rPr lang="nb-NO" dirty="0" smtClean="0"/>
              <a:t>Gode lokale prosesser internt og meget viktig eksternt mot lokalpolitikere og andre, involvering</a:t>
            </a:r>
          </a:p>
          <a:p>
            <a:endParaRPr lang="nb-NO" dirty="0" smtClean="0"/>
          </a:p>
          <a:p>
            <a:r>
              <a:rPr lang="nb-NO" dirty="0" smtClean="0"/>
              <a:t>Økonomisk smøring av reformen – lite til nå – 2017 blir </a:t>
            </a:r>
            <a:r>
              <a:rPr lang="nb-NO" dirty="0" smtClean="0"/>
              <a:t>annerledes?</a:t>
            </a:r>
            <a:endParaRPr lang="nb-NO" dirty="0" smtClean="0"/>
          </a:p>
          <a:p>
            <a:endParaRPr lang="nb-NO" dirty="0" smtClean="0"/>
          </a:p>
          <a:p>
            <a:r>
              <a:rPr lang="nb-NO" dirty="0" smtClean="0"/>
              <a:t>At politiet tar lærdom av andre politireformer, eks den skotske</a:t>
            </a:r>
          </a:p>
          <a:p>
            <a:r>
              <a:rPr lang="nb-NO" dirty="0" smtClean="0"/>
              <a:t>At politiets resultater ikke reduseres for mye og vedvarende</a:t>
            </a:r>
          </a:p>
          <a:p>
            <a:endParaRPr lang="nb-NO" dirty="0" smtClean="0"/>
          </a:p>
          <a:p>
            <a:pPr marL="0" indent="0">
              <a:buNone/>
            </a:pPr>
            <a:r>
              <a:rPr lang="nb-NO" sz="1600" dirty="0"/>
              <a:t> </a:t>
            </a:r>
          </a:p>
          <a:p>
            <a:endParaRPr lang="nb-NO" sz="18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14</a:t>
            </a:fld>
            <a:endParaRPr lang="nb-NO"/>
          </a:p>
        </p:txBody>
      </p:sp>
    </p:spTree>
    <p:extLst>
      <p:ext uri="{BB962C8B-B14F-4D97-AF65-F5344CB8AC3E}">
        <p14:creationId xmlns:p14="http://schemas.microsoft.com/office/powerpoint/2010/main" val="75852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37660" y="2352663"/>
            <a:ext cx="4311967" cy="947063"/>
          </a:xfrm>
        </p:spPr>
        <p:txBody>
          <a:bodyPr>
            <a:normAutofit fontScale="90000"/>
          </a:bodyPr>
          <a:lstStyle/>
          <a:p>
            <a:pPr eaLnBrk="1" hangingPunct="1"/>
            <a:r>
              <a:rPr lang="nb-NO" dirty="0" smtClean="0">
                <a:latin typeface="Verdana" charset="0"/>
                <a:cs typeface="Arial" charset="0"/>
              </a:rPr>
              <a:t>Nye forutsetninger for å lede </a:t>
            </a:r>
            <a:endParaRPr lang="nb-NO" dirty="0">
              <a:latin typeface="Verdana" charset="0"/>
              <a:cs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77" y="4162512"/>
            <a:ext cx="8333899" cy="190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8572"/>
            <a:ext cx="8424936" cy="632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0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Kritikk </a:t>
            </a:r>
            <a:r>
              <a:rPr lang="nb-NO" dirty="0"/>
              <a:t>fra ulike </a:t>
            </a:r>
            <a:r>
              <a:rPr lang="nb-NO" dirty="0" smtClean="0"/>
              <a:t>aktører – noen faktorer</a:t>
            </a:r>
            <a:endParaRPr lang="nb-NO" dirty="0"/>
          </a:p>
        </p:txBody>
      </p:sp>
      <p:sp>
        <p:nvSpPr>
          <p:cNvPr id="3" name="Plassholder for innhold 2"/>
          <p:cNvSpPr>
            <a:spLocks noGrp="1"/>
          </p:cNvSpPr>
          <p:nvPr>
            <p:ph idx="1"/>
          </p:nvPr>
        </p:nvSpPr>
        <p:spPr>
          <a:xfrm>
            <a:off x="323528" y="1600200"/>
            <a:ext cx="8363272" cy="4525963"/>
          </a:xfrm>
        </p:spPr>
        <p:txBody>
          <a:bodyPr>
            <a:noAutofit/>
          </a:bodyPr>
          <a:lstStyle/>
          <a:p>
            <a:r>
              <a:rPr lang="nb-NO" sz="1800" dirty="0" smtClean="0"/>
              <a:t>For sterkt fokus på struktur</a:t>
            </a:r>
          </a:p>
          <a:p>
            <a:r>
              <a:rPr lang="nb-NO" sz="1800" dirty="0" smtClean="0"/>
              <a:t>Nærpolitireform er en sentraliseringsreform</a:t>
            </a:r>
          </a:p>
          <a:p>
            <a:pPr lvl="1"/>
            <a:r>
              <a:rPr lang="nb-NO" sz="1800" dirty="0" smtClean="0"/>
              <a:t>På to nivåer</a:t>
            </a:r>
          </a:p>
          <a:p>
            <a:r>
              <a:rPr lang="nb-NO" sz="1800" dirty="0" smtClean="0"/>
              <a:t>Top-</a:t>
            </a:r>
            <a:r>
              <a:rPr lang="nb-NO" sz="1800" dirty="0" err="1" smtClean="0"/>
              <a:t>down</a:t>
            </a:r>
            <a:r>
              <a:rPr lang="nb-NO" sz="1800" dirty="0" smtClean="0"/>
              <a:t>-prosess/-</a:t>
            </a:r>
            <a:r>
              <a:rPr lang="nb-NO" sz="1800" dirty="0" smtClean="0"/>
              <a:t>perspektiv, for lite </a:t>
            </a:r>
            <a:r>
              <a:rPr lang="nb-NO" sz="1800" dirty="0" err="1" smtClean="0"/>
              <a:t>oppstrømsprosesser</a:t>
            </a:r>
            <a:endParaRPr lang="nb-NO" sz="1800" dirty="0" smtClean="0"/>
          </a:p>
          <a:p>
            <a:r>
              <a:rPr lang="nb-NO" sz="1800" dirty="0" smtClean="0"/>
              <a:t>Svært krevende prosess, tar ressurser, (foreløpig</a:t>
            </a:r>
            <a:r>
              <a:rPr lang="nb-NO" sz="1800" dirty="0" smtClean="0"/>
              <a:t>)  </a:t>
            </a:r>
            <a:endParaRPr lang="nb-NO" sz="1800" dirty="0" smtClean="0"/>
          </a:p>
          <a:p>
            <a:pPr marL="0" indent="0">
              <a:buNone/>
            </a:pPr>
            <a:r>
              <a:rPr lang="nb-NO" sz="1800" dirty="0"/>
              <a:t> </a:t>
            </a:r>
            <a:r>
              <a:rPr lang="nb-NO" sz="1800" dirty="0" smtClean="0"/>
              <a:t>    </a:t>
            </a:r>
            <a:r>
              <a:rPr lang="nb-NO" sz="1800" dirty="0" smtClean="0"/>
              <a:t>	- reduksjon </a:t>
            </a:r>
            <a:r>
              <a:rPr lang="nb-NO" sz="1800" dirty="0" smtClean="0"/>
              <a:t>av politikraft</a:t>
            </a:r>
          </a:p>
          <a:p>
            <a:r>
              <a:rPr lang="nb-NO" sz="1800" dirty="0" smtClean="0"/>
              <a:t>Ingen eller liten økonomisk «smøring» av reformen</a:t>
            </a:r>
          </a:p>
          <a:p>
            <a:r>
              <a:rPr lang="nb-NO" sz="1800" dirty="0" smtClean="0"/>
              <a:t>Tar ikke hensyn til forskning på endringer og erfaringer fra andre lands politireformer</a:t>
            </a:r>
          </a:p>
          <a:p>
            <a:r>
              <a:rPr lang="nb-NO" sz="1800" dirty="0" smtClean="0"/>
              <a:t>Foreløpig svakt lokal forankring</a:t>
            </a:r>
          </a:p>
          <a:p>
            <a:r>
              <a:rPr lang="nb-NO" sz="1800" dirty="0" smtClean="0"/>
              <a:t>Utviklingstrekk som terrorfare, migrasjon og radikalisering fordrer et sterkt lokalt forankret politi</a:t>
            </a:r>
            <a:endParaRPr lang="nb-NO" sz="18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16</a:t>
            </a:fld>
            <a:endParaRPr lang="nb-NO"/>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771" y="5157192"/>
            <a:ext cx="111300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771" y="1197760"/>
            <a:ext cx="1983210" cy="126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6516216" y="2636912"/>
            <a:ext cx="2627784" cy="12961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nb-NO" sz="1400" b="1" dirty="0"/>
              <a:t>Politireformen i motsatt retning av politikernes bestilling</a:t>
            </a:r>
          </a:p>
          <a:p>
            <a:r>
              <a:rPr lang="nb-NO" sz="1400" dirty="0"/>
              <a:t>Må tilbake på riktig spor, mener </a:t>
            </a:r>
            <a:r>
              <a:rPr lang="nb-NO" sz="1400" dirty="0">
                <a:solidFill>
                  <a:srgbClr val="FFC000"/>
                </a:solidFill>
              </a:rPr>
              <a:t>PF-leder Sigve Bolstad.</a:t>
            </a:r>
          </a:p>
        </p:txBody>
      </p:sp>
    </p:spTree>
    <p:extLst>
      <p:ext uri="{BB962C8B-B14F-4D97-AF65-F5344CB8AC3E}">
        <p14:creationId xmlns:p14="http://schemas.microsoft.com/office/powerpoint/2010/main" val="416419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ctrTitle"/>
          </p:nvPr>
        </p:nvSpPr>
        <p:spPr>
          <a:xfrm>
            <a:off x="685800" y="1301750"/>
            <a:ext cx="7772400" cy="1839218"/>
          </a:xfrm>
        </p:spPr>
        <p:txBody>
          <a:bodyPr>
            <a:normAutofit fontScale="90000"/>
          </a:bodyPr>
          <a:lstStyle/>
          <a:p>
            <a:r>
              <a:rPr lang="nb-NO" altLang="nb-NO" dirty="0" smtClean="0"/>
              <a:t>God match mellom politiske mål og ansattes forventninger?</a:t>
            </a:r>
            <a:br>
              <a:rPr lang="nb-NO" altLang="nb-NO" dirty="0" smtClean="0"/>
            </a:br>
            <a:r>
              <a:rPr lang="nb-NO" altLang="nb-NO" dirty="0"/>
              <a:t/>
            </a:r>
            <a:br>
              <a:rPr lang="nb-NO" altLang="nb-NO" dirty="0"/>
            </a:br>
            <a:r>
              <a:rPr lang="nb-NO" altLang="nb-NO" sz="2700" dirty="0" smtClean="0">
                <a:solidFill>
                  <a:srgbClr val="00B050"/>
                </a:solidFill>
              </a:rPr>
              <a:t>Noen enkle funn – en </a:t>
            </a:r>
            <a:r>
              <a:rPr lang="nb-NO" altLang="nb-NO" sz="2700" dirty="0" smtClean="0">
                <a:solidFill>
                  <a:srgbClr val="00B050"/>
                </a:solidFill>
              </a:rPr>
              <a:t>liten smakebit </a:t>
            </a:r>
            <a:endParaRPr lang="nb-NO" altLang="nb-NO" sz="2700" dirty="0" smtClean="0">
              <a:solidFill>
                <a:srgbClr val="00B050"/>
              </a:solidFill>
            </a:endParaRPr>
          </a:p>
        </p:txBody>
      </p:sp>
      <p:sp>
        <p:nvSpPr>
          <p:cNvPr id="5123" name="Undertittel 2"/>
          <p:cNvSpPr>
            <a:spLocks noGrp="1"/>
          </p:cNvSpPr>
          <p:nvPr>
            <p:ph type="subTitle" idx="1"/>
          </p:nvPr>
        </p:nvSpPr>
        <p:spPr>
          <a:xfrm>
            <a:off x="1259632" y="3933056"/>
            <a:ext cx="6400800" cy="2304777"/>
          </a:xfrm>
        </p:spPr>
        <p:txBody>
          <a:bodyPr>
            <a:normAutofit/>
          </a:bodyPr>
          <a:lstStyle/>
          <a:p>
            <a:endParaRPr lang="nb-NO" altLang="nb-NO" dirty="0" smtClean="0"/>
          </a:p>
          <a:p>
            <a:r>
              <a:rPr lang="nb-NO" altLang="nb-NO" sz="2000" dirty="0" smtClean="0"/>
              <a:t>Helge </a:t>
            </a:r>
            <a:r>
              <a:rPr lang="nb-NO" altLang="nb-NO" sz="2000" dirty="0" err="1" smtClean="0"/>
              <a:t>Renå</a:t>
            </a:r>
            <a:r>
              <a:rPr lang="nb-NO" altLang="nb-NO" sz="2000" dirty="0"/>
              <a:t> </a:t>
            </a:r>
            <a:r>
              <a:rPr lang="nb-NO" altLang="nb-NO" sz="2000" dirty="0" smtClean="0"/>
              <a:t>og Rune Glomseth </a:t>
            </a:r>
          </a:p>
          <a:p>
            <a:r>
              <a:rPr lang="nb-NO" altLang="nb-NO" sz="2000" dirty="0" smtClean="0"/>
              <a:t>Presentert på den 6. Nordic Police Research seminar</a:t>
            </a:r>
            <a:r>
              <a:rPr lang="en-GB" sz="2000" dirty="0" smtClean="0"/>
              <a:t> </a:t>
            </a:r>
            <a:r>
              <a:rPr lang="en-GB" sz="2000" dirty="0"/>
              <a:t>in </a:t>
            </a:r>
            <a:r>
              <a:rPr lang="en-GB" sz="2000" dirty="0" smtClean="0"/>
              <a:t>Oslo, </a:t>
            </a:r>
          </a:p>
          <a:p>
            <a:r>
              <a:rPr lang="en-GB" sz="2000" dirty="0" smtClean="0"/>
              <a:t> 8. -9. </a:t>
            </a:r>
            <a:r>
              <a:rPr lang="en-GB" sz="2000" dirty="0" err="1" smtClean="0"/>
              <a:t>september</a:t>
            </a:r>
            <a:r>
              <a:rPr lang="en-GB" sz="2000" dirty="0" smtClean="0"/>
              <a:t> 2016</a:t>
            </a:r>
            <a:r>
              <a:rPr lang="nb-NO" sz="2000" dirty="0" smtClean="0"/>
              <a:t> </a:t>
            </a:r>
          </a:p>
        </p:txBody>
      </p:sp>
      <p:sp>
        <p:nvSpPr>
          <p:cNvPr id="5125" name="TekstSylinder 1"/>
          <p:cNvSpPr txBox="1">
            <a:spLocks noChangeArrowheads="1"/>
          </p:cNvSpPr>
          <p:nvPr/>
        </p:nvSpPr>
        <p:spPr bwMode="auto">
          <a:xfrm>
            <a:off x="-2413000" y="11113"/>
            <a:ext cx="23050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l" eaLnBrk="1" hangingPunct="1"/>
            <a:r>
              <a:rPr lang="en-GB" altLang="nb-NO" sz="1200">
                <a:solidFill>
                  <a:srgbClr val="4E4A48"/>
                </a:solidFill>
              </a:rPr>
              <a:t>Insert</a:t>
            </a:r>
            <a:r>
              <a:rPr lang="nb-NO" altLang="nb-NO" sz="1400" u="sng">
                <a:solidFill>
                  <a:srgbClr val="4E4A48"/>
                </a:solidFill>
              </a:rPr>
              <a:t/>
            </a:r>
            <a:br>
              <a:rPr lang="nb-NO" altLang="nb-NO" sz="1400" u="sng">
                <a:solidFill>
                  <a:srgbClr val="4E4A48"/>
                </a:solidFill>
              </a:rPr>
            </a:br>
            <a:r>
              <a:rPr lang="nb-NO" altLang="nb-NO" sz="1400">
                <a:solidFill>
                  <a:srgbClr val="4E4A48"/>
                </a:solidFill>
              </a:rPr>
              <a:t>«</a:t>
            </a:r>
            <a:r>
              <a:rPr lang="en-GB" altLang="nb-NO" sz="1400">
                <a:solidFill>
                  <a:srgbClr val="4E4A48"/>
                </a:solidFill>
              </a:rPr>
              <a:t>Academic</a:t>
            </a:r>
            <a:r>
              <a:rPr lang="nb-NO" altLang="nb-NO" sz="1400">
                <a:solidFill>
                  <a:srgbClr val="4E4A48"/>
                </a:solidFill>
              </a:rPr>
              <a:t> unit» </a:t>
            </a:r>
            <a:br>
              <a:rPr lang="nb-NO" altLang="nb-NO" sz="1400">
                <a:solidFill>
                  <a:srgbClr val="4E4A48"/>
                </a:solidFill>
              </a:rPr>
            </a:br>
            <a:r>
              <a:rPr lang="en-GB" altLang="nb-NO" sz="1200">
                <a:solidFill>
                  <a:srgbClr val="4E4A48"/>
                </a:solidFill>
              </a:rPr>
              <a:t>on every page:</a:t>
            </a:r>
            <a:br>
              <a:rPr lang="en-GB" altLang="nb-NO" sz="1200">
                <a:solidFill>
                  <a:srgbClr val="4E4A48"/>
                </a:solidFill>
              </a:rPr>
            </a:br>
            <a:r>
              <a:rPr lang="en-GB" altLang="nb-NO" sz="1200">
                <a:solidFill>
                  <a:srgbClr val="4E4A48"/>
                </a:solidFill>
              </a:rPr>
              <a:t/>
            </a:r>
            <a:br>
              <a:rPr lang="en-GB" altLang="nb-NO" sz="1200">
                <a:solidFill>
                  <a:srgbClr val="4E4A48"/>
                </a:solidFill>
              </a:rPr>
            </a:br>
            <a:r>
              <a:rPr lang="en-GB" altLang="nb-NO" sz="1200">
                <a:solidFill>
                  <a:srgbClr val="4E4A48"/>
                </a:solidFill>
              </a:rPr>
              <a:t>1 Go to the menu «Insert»</a:t>
            </a:r>
            <a:br>
              <a:rPr lang="en-GB" altLang="nb-NO" sz="1200">
                <a:solidFill>
                  <a:srgbClr val="4E4A48"/>
                </a:solidFill>
              </a:rPr>
            </a:br>
            <a:r>
              <a:rPr lang="en-GB" altLang="nb-NO" sz="1200">
                <a:solidFill>
                  <a:srgbClr val="4E4A48"/>
                </a:solidFill>
              </a:rPr>
              <a:t>2 Choose: Date and time</a:t>
            </a:r>
            <a:br>
              <a:rPr lang="en-GB" altLang="nb-NO" sz="1200">
                <a:solidFill>
                  <a:srgbClr val="4E4A48"/>
                </a:solidFill>
              </a:rPr>
            </a:br>
            <a:r>
              <a:rPr lang="en-GB" altLang="nb-NO" sz="1200">
                <a:solidFill>
                  <a:srgbClr val="4E4A48"/>
                </a:solidFill>
              </a:rPr>
              <a:t>3 Write the name of your faculty or department in the  field «Footer»</a:t>
            </a:r>
          </a:p>
          <a:p>
            <a:pPr algn="l" eaLnBrk="1" hangingPunct="1"/>
            <a:r>
              <a:rPr lang="en-GB" altLang="nb-NO" sz="1200">
                <a:solidFill>
                  <a:srgbClr val="4E4A48"/>
                </a:solidFill>
              </a:rPr>
              <a:t>4 Choose «Apply to all"</a:t>
            </a:r>
            <a:br>
              <a:rPr lang="en-GB" altLang="nb-NO" sz="1200">
                <a:solidFill>
                  <a:srgbClr val="4E4A48"/>
                </a:solidFill>
              </a:rPr>
            </a:br>
            <a:endParaRPr lang="en-GB" altLang="nb-NO" sz="1200">
              <a:solidFill>
                <a:srgbClr val="4E4A48"/>
              </a:solidFill>
            </a:endParaRPr>
          </a:p>
        </p:txBody>
      </p:sp>
    </p:spTree>
    <p:extLst>
      <p:ext uri="{BB962C8B-B14F-4D97-AF65-F5344CB8AC3E}">
        <p14:creationId xmlns:p14="http://schemas.microsoft.com/office/powerpoint/2010/main" val="121707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b-NO" dirty="0"/>
          </a:p>
        </p:txBody>
      </p:sp>
      <p:pic>
        <p:nvPicPr>
          <p:cNvPr id="3" name="Picture 2"/>
          <p:cNvPicPr>
            <a:picLocks noChangeAspect="1"/>
          </p:cNvPicPr>
          <p:nvPr/>
        </p:nvPicPr>
        <p:blipFill>
          <a:blip r:embed="rId2"/>
          <a:stretch>
            <a:fillRect/>
          </a:stretch>
        </p:blipFill>
        <p:spPr>
          <a:xfrm>
            <a:off x="539552" y="3789040"/>
            <a:ext cx="2323976" cy="2736304"/>
          </a:xfrm>
          <a:prstGeom prst="rect">
            <a:avLst/>
          </a:prstGeom>
        </p:spPr>
      </p:pic>
      <p:pic>
        <p:nvPicPr>
          <p:cNvPr id="4" name="Picture 3"/>
          <p:cNvPicPr>
            <a:picLocks noChangeAspect="1"/>
          </p:cNvPicPr>
          <p:nvPr/>
        </p:nvPicPr>
        <p:blipFill>
          <a:blip r:embed="rId3"/>
          <a:stretch>
            <a:fillRect/>
          </a:stretch>
        </p:blipFill>
        <p:spPr>
          <a:xfrm>
            <a:off x="539552" y="620688"/>
            <a:ext cx="2323976" cy="2742952"/>
          </a:xfrm>
          <a:prstGeom prst="rect">
            <a:avLst/>
          </a:prstGeom>
        </p:spPr>
      </p:pic>
      <p:pic>
        <p:nvPicPr>
          <p:cNvPr id="5" name="Picture 4"/>
          <p:cNvPicPr>
            <a:picLocks noChangeAspect="1"/>
          </p:cNvPicPr>
          <p:nvPr/>
        </p:nvPicPr>
        <p:blipFill>
          <a:blip r:embed="rId4"/>
          <a:stretch>
            <a:fillRect/>
          </a:stretch>
        </p:blipFill>
        <p:spPr>
          <a:xfrm>
            <a:off x="4788025" y="3754990"/>
            <a:ext cx="2376264" cy="2777001"/>
          </a:xfrm>
          <a:prstGeom prst="rect">
            <a:avLst/>
          </a:prstGeom>
        </p:spPr>
      </p:pic>
      <p:pic>
        <p:nvPicPr>
          <p:cNvPr id="1026" name="Picture 2" descr="F:\Bilder\Rune\Rune Glomseth, juni 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6" y="620688"/>
            <a:ext cx="2160238" cy="2742953"/>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539552" y="116632"/>
            <a:ext cx="2323976" cy="369332"/>
          </a:xfrm>
          <a:prstGeom prst="rect">
            <a:avLst/>
          </a:prstGeom>
          <a:noFill/>
        </p:spPr>
        <p:txBody>
          <a:bodyPr wrap="square" rtlCol="0">
            <a:spAutoFit/>
          </a:bodyPr>
          <a:lstStyle/>
          <a:p>
            <a:pPr algn="ctr"/>
            <a:r>
              <a:rPr lang="nb-NO" dirty="0" smtClean="0"/>
              <a:t>Helge </a:t>
            </a:r>
            <a:r>
              <a:rPr lang="nb-NO" dirty="0" err="1" smtClean="0"/>
              <a:t>Renå</a:t>
            </a:r>
            <a:endParaRPr lang="nb-NO" dirty="0"/>
          </a:p>
        </p:txBody>
      </p:sp>
      <p:sp>
        <p:nvSpPr>
          <p:cNvPr id="8" name="TekstSylinder 7"/>
          <p:cNvSpPr txBox="1"/>
          <p:nvPr/>
        </p:nvSpPr>
        <p:spPr>
          <a:xfrm>
            <a:off x="4788025" y="116632"/>
            <a:ext cx="2160239" cy="369332"/>
          </a:xfrm>
          <a:prstGeom prst="rect">
            <a:avLst/>
          </a:prstGeom>
          <a:noFill/>
        </p:spPr>
        <p:txBody>
          <a:bodyPr wrap="square" rtlCol="0">
            <a:spAutoFit/>
          </a:bodyPr>
          <a:lstStyle/>
          <a:p>
            <a:pPr algn="ctr"/>
            <a:r>
              <a:rPr lang="nb-NO" dirty="0" smtClean="0"/>
              <a:t>Rune Glomseth</a:t>
            </a:r>
            <a:endParaRPr lang="nb-NO" dirty="0"/>
          </a:p>
        </p:txBody>
      </p:sp>
      <p:sp>
        <p:nvSpPr>
          <p:cNvPr id="9" name="TekstSylinder 8"/>
          <p:cNvSpPr txBox="1"/>
          <p:nvPr/>
        </p:nvSpPr>
        <p:spPr>
          <a:xfrm>
            <a:off x="539552" y="3573016"/>
            <a:ext cx="2323976" cy="369332"/>
          </a:xfrm>
          <a:prstGeom prst="rect">
            <a:avLst/>
          </a:prstGeom>
          <a:noFill/>
        </p:spPr>
        <p:txBody>
          <a:bodyPr wrap="square" rtlCol="0">
            <a:spAutoFit/>
          </a:bodyPr>
          <a:lstStyle/>
          <a:p>
            <a:pPr algn="ctr"/>
            <a:r>
              <a:rPr lang="nb-NO" dirty="0" smtClean="0"/>
              <a:t>Jacob Aars</a:t>
            </a:r>
            <a:endParaRPr lang="nb-NO" dirty="0"/>
          </a:p>
        </p:txBody>
      </p:sp>
      <p:sp>
        <p:nvSpPr>
          <p:cNvPr id="10" name="TekstSylinder 9"/>
          <p:cNvSpPr txBox="1"/>
          <p:nvPr/>
        </p:nvSpPr>
        <p:spPr>
          <a:xfrm>
            <a:off x="4860032" y="3573016"/>
            <a:ext cx="2160240" cy="369332"/>
          </a:xfrm>
          <a:prstGeom prst="rect">
            <a:avLst/>
          </a:prstGeom>
          <a:noFill/>
        </p:spPr>
        <p:txBody>
          <a:bodyPr wrap="square" rtlCol="0">
            <a:spAutoFit/>
          </a:bodyPr>
          <a:lstStyle/>
          <a:p>
            <a:pPr algn="ctr"/>
            <a:r>
              <a:rPr lang="nb-NO" dirty="0" smtClean="0"/>
              <a:t>Per Lægreid</a:t>
            </a:r>
            <a:endParaRPr lang="nb-NO" dirty="0"/>
          </a:p>
        </p:txBody>
      </p:sp>
      <p:sp>
        <p:nvSpPr>
          <p:cNvPr id="6" name="Plassholder for lysbildenummer 5"/>
          <p:cNvSpPr>
            <a:spLocks noGrp="1"/>
          </p:cNvSpPr>
          <p:nvPr>
            <p:ph type="sldNum" sz="quarter" idx="12"/>
          </p:nvPr>
        </p:nvSpPr>
        <p:spPr/>
        <p:txBody>
          <a:bodyPr/>
          <a:lstStyle/>
          <a:p>
            <a:fld id="{017BDAB8-17D3-44C4-BE09-E04D6B27AF6C}" type="slidenum">
              <a:rPr lang="nb-NO" smtClean="0"/>
              <a:t>18</a:t>
            </a:fld>
            <a:endParaRPr lang="nb-NO"/>
          </a:p>
        </p:txBody>
      </p:sp>
    </p:spTree>
    <p:extLst>
      <p:ext uri="{BB962C8B-B14F-4D97-AF65-F5344CB8AC3E}">
        <p14:creationId xmlns:p14="http://schemas.microsoft.com/office/powerpoint/2010/main" val="29629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Bakgrunn, motivasjon and mål</a:t>
            </a:r>
            <a:endParaRPr lang="nb-NO" dirty="0"/>
          </a:p>
        </p:txBody>
      </p:sp>
      <p:sp>
        <p:nvSpPr>
          <p:cNvPr id="3" name="Content Placeholder 2"/>
          <p:cNvSpPr>
            <a:spLocks noGrp="1"/>
          </p:cNvSpPr>
          <p:nvPr>
            <p:ph idx="1"/>
          </p:nvPr>
        </p:nvSpPr>
        <p:spPr/>
        <p:txBody>
          <a:bodyPr>
            <a:normAutofit fontScale="92500" lnSpcReduction="20000"/>
          </a:bodyPr>
          <a:lstStyle/>
          <a:p>
            <a:r>
              <a:rPr lang="nb-NO" dirty="0" smtClean="0"/>
              <a:t>Store reformer bør studeres</a:t>
            </a:r>
          </a:p>
          <a:p>
            <a:r>
              <a:rPr lang="nb-NO" dirty="0" smtClean="0"/>
              <a:t>Finansiering: </a:t>
            </a:r>
          </a:p>
          <a:p>
            <a:pPr lvl="1"/>
            <a:r>
              <a:rPr lang="nb-NO" dirty="0" smtClean="0"/>
              <a:t>Nordisk samarbeidsråd for kriminologi &amp; </a:t>
            </a:r>
            <a:r>
              <a:rPr lang="nb-NO" dirty="0" err="1" smtClean="0"/>
              <a:t>Difi</a:t>
            </a:r>
            <a:endParaRPr lang="nb-NO" dirty="0" smtClean="0"/>
          </a:p>
          <a:p>
            <a:r>
              <a:rPr lang="nb-NO" dirty="0" smtClean="0"/>
              <a:t>Tre mål, få fram kunnskap om:</a:t>
            </a:r>
          </a:p>
          <a:p>
            <a:pPr marL="971550" lvl="1" indent="-514350">
              <a:buFont typeface="+mj-lt"/>
              <a:buAutoNum type="arabicPeriod"/>
            </a:pPr>
            <a:r>
              <a:rPr lang="nb-NO" dirty="0" smtClean="0"/>
              <a:t>Lederes og ansattes vurdering av sitt arbeidssted (politiet) i dag</a:t>
            </a:r>
          </a:p>
          <a:p>
            <a:pPr marL="971550" lvl="1" indent="-514350">
              <a:buFont typeface="+mj-lt"/>
              <a:buAutoNum type="arabicPeriod"/>
            </a:pPr>
            <a:r>
              <a:rPr lang="nb-NO" dirty="0" smtClean="0"/>
              <a:t>Lederes og polititjenestemenns forventninger til reformen</a:t>
            </a:r>
          </a:p>
          <a:p>
            <a:pPr marL="971550" lvl="1" indent="-514350">
              <a:buFont typeface="+mj-lt"/>
              <a:buAutoNum type="arabicPeriod"/>
            </a:pPr>
            <a:r>
              <a:rPr lang="nb-NO" dirty="0" smtClean="0"/>
              <a:t>Ledere og polititjenestemenns aktiviteter</a:t>
            </a:r>
          </a:p>
          <a:p>
            <a:pPr lvl="1"/>
            <a:r>
              <a:rPr lang="nb-NO" dirty="0" smtClean="0"/>
              <a:t>(ønsket og framtidig mål: nordisk sammenlignende studie)</a:t>
            </a:r>
            <a:endParaRPr lang="nb-NO" dirty="0"/>
          </a:p>
          <a:p>
            <a:endParaRPr lang="nb-NO" dirty="0" smtClean="0"/>
          </a:p>
          <a:p>
            <a:endParaRPr lang="nb-NO" dirty="0"/>
          </a:p>
          <a:p>
            <a:endParaRPr lang="nb-NO" dirty="0" smtClean="0"/>
          </a:p>
          <a:p>
            <a:endParaRPr lang="nb-NO" dirty="0"/>
          </a:p>
        </p:txBody>
      </p:sp>
      <p:sp>
        <p:nvSpPr>
          <p:cNvPr id="4" name="Footer Placeholder 3"/>
          <p:cNvSpPr>
            <a:spLocks noGrp="1"/>
          </p:cNvSpPr>
          <p:nvPr>
            <p:ph type="ftr" sz="quarter" idx="11"/>
          </p:nvPr>
        </p:nvSpPr>
        <p:spPr/>
        <p:txBody>
          <a:bodyPr/>
          <a:lstStyle/>
          <a:p>
            <a:pPr>
              <a:defRPr/>
            </a:pPr>
            <a:endParaRPr lang="nb-NO" dirty="0"/>
          </a:p>
        </p:txBody>
      </p:sp>
      <p:sp>
        <p:nvSpPr>
          <p:cNvPr id="5" name="Plassholder for lysbildenummer 4"/>
          <p:cNvSpPr>
            <a:spLocks noGrp="1"/>
          </p:cNvSpPr>
          <p:nvPr>
            <p:ph type="sldNum" sz="quarter" idx="12"/>
          </p:nvPr>
        </p:nvSpPr>
        <p:spPr/>
        <p:txBody>
          <a:bodyPr/>
          <a:lstStyle/>
          <a:p>
            <a:fld id="{017BDAB8-17D3-44C4-BE09-E04D6B27AF6C}" type="slidenum">
              <a:rPr lang="nb-NO" smtClean="0"/>
              <a:t>19</a:t>
            </a:fld>
            <a:endParaRPr lang="nb-NO"/>
          </a:p>
        </p:txBody>
      </p:sp>
    </p:spTree>
    <p:extLst>
      <p:ext uri="{BB962C8B-B14F-4D97-AF65-F5344CB8AC3E}">
        <p14:creationId xmlns:p14="http://schemas.microsoft.com/office/powerpoint/2010/main" val="131668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Disposisjon</a:t>
            </a:r>
            <a:endParaRPr lang="nb-NO" dirty="0"/>
          </a:p>
        </p:txBody>
      </p:sp>
      <p:sp>
        <p:nvSpPr>
          <p:cNvPr id="3" name="Plassholder for innhold 2"/>
          <p:cNvSpPr>
            <a:spLocks noGrp="1"/>
          </p:cNvSpPr>
          <p:nvPr>
            <p:ph idx="1"/>
          </p:nvPr>
        </p:nvSpPr>
        <p:spPr/>
        <p:txBody>
          <a:bodyPr>
            <a:normAutofit fontScale="77500" lnSpcReduction="20000"/>
          </a:bodyPr>
          <a:lstStyle/>
          <a:p>
            <a:pPr marL="514350" indent="-514350">
              <a:buFont typeface="+mj-lt"/>
              <a:buAutoNum type="arabicParenR"/>
            </a:pPr>
            <a:r>
              <a:rPr lang="nb-NO" dirty="0" smtClean="0"/>
              <a:t>Kontekst - megatrender – utviklingstrekk</a:t>
            </a:r>
          </a:p>
          <a:p>
            <a:pPr marL="514350" indent="-514350">
              <a:buFont typeface="+mj-lt"/>
              <a:buAutoNum type="arabicParenR"/>
            </a:pPr>
            <a:r>
              <a:rPr lang="nb-NO" dirty="0" smtClean="0"/>
              <a:t>Politireformer i en rekke land</a:t>
            </a:r>
          </a:p>
          <a:p>
            <a:pPr marL="514350" indent="-514350">
              <a:buFont typeface="+mj-lt"/>
              <a:buAutoNum type="arabicParenR"/>
            </a:pPr>
            <a:r>
              <a:rPr lang="nb-NO" dirty="0" smtClean="0"/>
              <a:t>Nærpolitireformen</a:t>
            </a:r>
          </a:p>
          <a:p>
            <a:pPr marL="971550" lvl="1" indent="-514350">
              <a:buFont typeface="+mj-lt"/>
              <a:buAutoNum type="arabicParenR"/>
            </a:pPr>
            <a:r>
              <a:rPr lang="nb-NO" dirty="0" smtClean="0"/>
              <a:t>Bakgrunn - drivkrefter</a:t>
            </a:r>
          </a:p>
          <a:p>
            <a:pPr marL="971550" lvl="1" indent="-514350">
              <a:buFont typeface="+mj-lt"/>
              <a:buAutoNum type="arabicParenR"/>
            </a:pPr>
            <a:r>
              <a:rPr lang="nb-NO" dirty="0" smtClean="0"/>
              <a:t>Målsetting</a:t>
            </a:r>
          </a:p>
          <a:p>
            <a:pPr marL="971550" lvl="1" indent="-514350">
              <a:buFont typeface="+mj-lt"/>
              <a:buAutoNum type="arabicParenR"/>
            </a:pPr>
            <a:r>
              <a:rPr lang="nb-NO" dirty="0" smtClean="0"/>
              <a:t>Innhold</a:t>
            </a:r>
          </a:p>
          <a:p>
            <a:pPr marL="971550" lvl="1" indent="-514350">
              <a:buFont typeface="+mj-lt"/>
              <a:buAutoNum type="arabicParenR"/>
            </a:pPr>
            <a:r>
              <a:rPr lang="nb-NO" dirty="0" smtClean="0"/>
              <a:t>Prosess</a:t>
            </a:r>
          </a:p>
          <a:p>
            <a:pPr marL="971550" lvl="1" indent="-514350">
              <a:buFont typeface="+mj-lt"/>
              <a:buAutoNum type="arabicParenR"/>
            </a:pPr>
            <a:r>
              <a:rPr lang="nb-NO" dirty="0" smtClean="0"/>
              <a:t>Kritikk</a:t>
            </a:r>
          </a:p>
          <a:p>
            <a:pPr marL="971550" lvl="1" indent="-514350">
              <a:buFont typeface="+mj-lt"/>
              <a:buAutoNum type="arabicParenR"/>
            </a:pPr>
            <a:r>
              <a:rPr lang="nb-NO" dirty="0" smtClean="0"/>
              <a:t>Endring av fokus</a:t>
            </a:r>
          </a:p>
          <a:p>
            <a:pPr marL="971550" lvl="1" indent="-514350">
              <a:buFont typeface="+mj-lt"/>
              <a:buAutoNum type="arabicParenR"/>
            </a:pPr>
            <a:r>
              <a:rPr lang="nb-NO" dirty="0" smtClean="0"/>
              <a:t>Kritiske suksessfaktorer</a:t>
            </a:r>
          </a:p>
          <a:p>
            <a:pPr marL="971550" lvl="1" indent="-514350">
              <a:buFont typeface="+mj-lt"/>
              <a:buAutoNum type="arabicParenR"/>
            </a:pPr>
            <a:r>
              <a:rPr lang="nb-NO" dirty="0"/>
              <a:t>En smakebit fra et forskningsprosjekt</a:t>
            </a:r>
          </a:p>
          <a:p>
            <a:pPr marL="971550" lvl="1" indent="-514350">
              <a:buFont typeface="+mj-lt"/>
              <a:buAutoNum type="arabicParenR"/>
            </a:pPr>
            <a:r>
              <a:rPr lang="nb-NO" dirty="0" smtClean="0"/>
              <a:t>Erfaringer og synspunkter fra praksis, inntrykk fra politiledere</a:t>
            </a:r>
          </a:p>
          <a:p>
            <a:pPr marL="971550" lvl="1" indent="-514350">
              <a:buFont typeface="+mj-lt"/>
              <a:buAutoNum type="arabicParenR"/>
            </a:pPr>
            <a:r>
              <a:rPr lang="nb-NO" dirty="0" smtClean="0"/>
              <a:t>Oppsummering </a:t>
            </a:r>
          </a:p>
          <a:p>
            <a:pPr lvl="1"/>
            <a:endParaRPr lang="nb-NO" dirty="0"/>
          </a:p>
        </p:txBody>
      </p:sp>
      <p:sp>
        <p:nvSpPr>
          <p:cNvPr id="4" name="Plassholder for bunntekst 3"/>
          <p:cNvSpPr>
            <a:spLocks noGrp="1"/>
          </p:cNvSpPr>
          <p:nvPr>
            <p:ph type="ftr" sz="quarter" idx="11"/>
          </p:nvPr>
        </p:nvSpPr>
        <p:spPr/>
        <p:txBody>
          <a:bodyPr/>
          <a:lstStyle/>
          <a:p>
            <a:endParaRPr lang="nb-NO"/>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203175"/>
            <a:ext cx="3240360" cy="25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017BDAB8-17D3-44C4-BE09-E04D6B27AF6C}" type="slidenum">
              <a:rPr lang="nb-NO" smtClean="0"/>
              <a:t>2</a:t>
            </a:fld>
            <a:endParaRPr lang="nb-NO"/>
          </a:p>
        </p:txBody>
      </p:sp>
    </p:spTree>
    <p:extLst>
      <p:ext uri="{BB962C8B-B14F-4D97-AF65-F5344CB8AC3E}">
        <p14:creationId xmlns:p14="http://schemas.microsoft.com/office/powerpoint/2010/main" val="2623757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Første steg</a:t>
            </a:r>
            <a:endParaRPr lang="nb-NO" dirty="0"/>
          </a:p>
        </p:txBody>
      </p:sp>
      <p:sp>
        <p:nvSpPr>
          <p:cNvPr id="3" name="Content Placeholder 2"/>
          <p:cNvSpPr>
            <a:spLocks noGrp="1"/>
          </p:cNvSpPr>
          <p:nvPr>
            <p:ph idx="1"/>
          </p:nvPr>
        </p:nvSpPr>
        <p:spPr/>
        <p:txBody>
          <a:bodyPr>
            <a:normAutofit lnSpcReduction="10000"/>
          </a:bodyPr>
          <a:lstStyle/>
          <a:p>
            <a:r>
              <a:rPr lang="nb-NO" dirty="0" smtClean="0"/>
              <a:t>POD og fagforeningene (mest Politiets Fellesforbund)</a:t>
            </a:r>
          </a:p>
          <a:p>
            <a:r>
              <a:rPr lang="nb-NO" dirty="0" smtClean="0"/>
              <a:t>Elektronisk spørreundersøkelse, via Norsk Senter for Forskningsdata (NSD)</a:t>
            </a:r>
          </a:p>
          <a:p>
            <a:endParaRPr lang="nb-NO" dirty="0" smtClean="0"/>
          </a:p>
          <a:p>
            <a:r>
              <a:rPr lang="nb-NO" dirty="0" smtClean="0"/>
              <a:t>En populasjons </a:t>
            </a:r>
            <a:r>
              <a:rPr lang="nb-NO" dirty="0" err="1" smtClean="0"/>
              <a:t>servey</a:t>
            </a:r>
            <a:endParaRPr lang="nb-NO" dirty="0" smtClean="0"/>
          </a:p>
          <a:p>
            <a:pPr lvl="1"/>
            <a:r>
              <a:rPr lang="nb-NO" dirty="0" smtClean="0"/>
              <a:t>15 713 det totale antallet respondenter</a:t>
            </a:r>
          </a:p>
          <a:p>
            <a:pPr lvl="1"/>
            <a:r>
              <a:rPr lang="nb-NO" dirty="0" smtClean="0"/>
              <a:t>5 783   mottatte svar (36,8 %)</a:t>
            </a:r>
          </a:p>
          <a:p>
            <a:pPr lvl="1"/>
            <a:r>
              <a:rPr lang="nb-NO" dirty="0" smtClean="0"/>
              <a:t>4 479   komplette svar (28,5 %)</a:t>
            </a:r>
          </a:p>
          <a:p>
            <a:pPr lvl="1"/>
            <a:endParaRPr lang="nb-NO" dirty="0" smtClean="0"/>
          </a:p>
          <a:p>
            <a:pPr lvl="1"/>
            <a:endParaRPr lang="nb-NO" dirty="0" smtClean="0"/>
          </a:p>
          <a:p>
            <a:endParaRPr lang="nb-NO" dirty="0"/>
          </a:p>
        </p:txBody>
      </p:sp>
      <p:sp>
        <p:nvSpPr>
          <p:cNvPr id="4" name="Footer Placeholder 3"/>
          <p:cNvSpPr>
            <a:spLocks noGrp="1"/>
          </p:cNvSpPr>
          <p:nvPr>
            <p:ph type="ftr" sz="quarter" idx="11"/>
          </p:nvPr>
        </p:nvSpPr>
        <p:spPr/>
        <p:txBody>
          <a:bodyPr/>
          <a:lstStyle/>
          <a:p>
            <a:pPr>
              <a:defRPr/>
            </a:pPr>
            <a:endParaRPr lang="nb-NO" dirty="0"/>
          </a:p>
        </p:txBody>
      </p:sp>
      <p:sp>
        <p:nvSpPr>
          <p:cNvPr id="5" name="Plassholder for lysbildenummer 4"/>
          <p:cNvSpPr>
            <a:spLocks noGrp="1"/>
          </p:cNvSpPr>
          <p:nvPr>
            <p:ph type="sldNum" sz="quarter" idx="12"/>
          </p:nvPr>
        </p:nvSpPr>
        <p:spPr/>
        <p:txBody>
          <a:bodyPr/>
          <a:lstStyle/>
          <a:p>
            <a:fld id="{017BDAB8-17D3-44C4-BE09-E04D6B27AF6C}" type="slidenum">
              <a:rPr lang="nb-NO" smtClean="0"/>
              <a:t>20</a:t>
            </a:fld>
            <a:endParaRPr lang="nb-NO"/>
          </a:p>
        </p:txBody>
      </p:sp>
    </p:spTree>
    <p:extLst>
      <p:ext uri="{BB962C8B-B14F-4D97-AF65-F5344CB8AC3E}">
        <p14:creationId xmlns:p14="http://schemas.microsoft.com/office/powerpoint/2010/main" val="376683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b-NO" dirty="0"/>
          </a:p>
        </p:txBody>
      </p:sp>
      <p:graphicFrame>
        <p:nvGraphicFramePr>
          <p:cNvPr id="3" name="Chart 2"/>
          <p:cNvGraphicFramePr>
            <a:graphicFrameLocks/>
          </p:cNvGraphicFramePr>
          <p:nvPr>
            <p:extLst>
              <p:ext uri="{D42A27DB-BD31-4B8C-83A1-F6EECF244321}">
                <p14:modId xmlns:p14="http://schemas.microsoft.com/office/powerpoint/2010/main" val="528209060"/>
              </p:ext>
            </p:extLst>
          </p:nvPr>
        </p:nvGraphicFramePr>
        <p:xfrm>
          <a:off x="251520" y="1268760"/>
          <a:ext cx="878497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68313" y="347663"/>
            <a:ext cx="8229600" cy="633412"/>
          </a:xfrm>
          <a:prstGeom prst="rect">
            <a:avLst/>
          </a:prstGeom>
        </p:spPr>
        <p:txBody>
          <a:bodyPr/>
          <a:lst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GB" dirty="0" err="1" smtClean="0"/>
              <a:t>Nærpolitireformen</a:t>
            </a:r>
            <a:r>
              <a:rPr lang="en-GB" dirty="0" smtClean="0"/>
              <a:t> </a:t>
            </a:r>
            <a:r>
              <a:rPr lang="en-GB" dirty="0" err="1" smtClean="0"/>
              <a:t>vil</a:t>
            </a:r>
            <a:r>
              <a:rPr lang="en-GB" dirty="0" smtClean="0"/>
              <a:t> </a:t>
            </a:r>
            <a:r>
              <a:rPr lang="en-GB" dirty="0" err="1" smtClean="0"/>
              <a:t>bidra</a:t>
            </a:r>
            <a:r>
              <a:rPr lang="en-GB" dirty="0" smtClean="0"/>
              <a:t> </a:t>
            </a:r>
            <a:r>
              <a:rPr lang="en-GB" dirty="0" err="1" smtClean="0"/>
              <a:t>til</a:t>
            </a:r>
            <a:r>
              <a:rPr lang="en-GB" dirty="0" smtClean="0"/>
              <a:t>:</a:t>
            </a:r>
            <a:endParaRPr lang="en-GB" dirty="0"/>
          </a:p>
        </p:txBody>
      </p:sp>
      <p:sp>
        <p:nvSpPr>
          <p:cNvPr id="5" name="Plassholder for lysbildenummer 4"/>
          <p:cNvSpPr>
            <a:spLocks noGrp="1"/>
          </p:cNvSpPr>
          <p:nvPr>
            <p:ph type="sldNum" sz="quarter" idx="12"/>
          </p:nvPr>
        </p:nvSpPr>
        <p:spPr/>
        <p:txBody>
          <a:bodyPr/>
          <a:lstStyle/>
          <a:p>
            <a:fld id="{017BDAB8-17D3-44C4-BE09-E04D6B27AF6C}" type="slidenum">
              <a:rPr lang="nb-NO" smtClean="0"/>
              <a:t>21</a:t>
            </a:fld>
            <a:endParaRPr lang="nb-NO"/>
          </a:p>
        </p:txBody>
      </p:sp>
    </p:spTree>
    <p:extLst>
      <p:ext uri="{BB962C8B-B14F-4D97-AF65-F5344CB8AC3E}">
        <p14:creationId xmlns:p14="http://schemas.microsoft.com/office/powerpoint/2010/main" val="208044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b-NO" dirty="0"/>
          </a:p>
        </p:txBody>
      </p:sp>
      <p:sp>
        <p:nvSpPr>
          <p:cNvPr id="4" name="Title 1"/>
          <p:cNvSpPr txBox="1">
            <a:spLocks/>
          </p:cNvSpPr>
          <p:nvPr/>
        </p:nvSpPr>
        <p:spPr>
          <a:xfrm>
            <a:off x="468313" y="347663"/>
            <a:ext cx="8229600" cy="633412"/>
          </a:xfrm>
          <a:prstGeom prst="rect">
            <a:avLst/>
          </a:prstGeom>
        </p:spPr>
        <p:txBody>
          <a:bodyPr/>
          <a:lst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GB" dirty="0" err="1" smtClean="0"/>
              <a:t>Arbeidsplassen</a:t>
            </a:r>
            <a:r>
              <a:rPr lang="en-GB" dirty="0" smtClean="0"/>
              <a:t>/</a:t>
            </a:r>
            <a:r>
              <a:rPr lang="en-GB" dirty="0" err="1" smtClean="0"/>
              <a:t>politiet</a:t>
            </a:r>
            <a:r>
              <a:rPr lang="en-GB" dirty="0" smtClean="0"/>
              <a:t>: I dag og </a:t>
            </a:r>
            <a:r>
              <a:rPr lang="en-GB" dirty="0" err="1" smtClean="0"/>
              <a:t>etter</a:t>
            </a:r>
            <a:r>
              <a:rPr lang="en-GB" dirty="0" smtClean="0"/>
              <a:t> </a:t>
            </a:r>
            <a:r>
              <a:rPr lang="en-GB" dirty="0" err="1" smtClean="0"/>
              <a:t>reformen</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884490461"/>
              </p:ext>
            </p:extLst>
          </p:nvPr>
        </p:nvGraphicFramePr>
        <p:xfrm>
          <a:off x="161924" y="1482724"/>
          <a:ext cx="8874572" cy="4970612"/>
        </p:xfrm>
        <a:graphic>
          <a:graphicData uri="http://schemas.openxmlformats.org/drawingml/2006/chart">
            <c:chart xmlns:c="http://schemas.openxmlformats.org/drawingml/2006/chart" xmlns:r="http://schemas.openxmlformats.org/officeDocument/2006/relationships" r:id="rId2"/>
          </a:graphicData>
        </a:graphic>
      </p:graphicFrame>
      <p:sp>
        <p:nvSpPr>
          <p:cNvPr id="3" name="Plassholder for lysbildenummer 2"/>
          <p:cNvSpPr>
            <a:spLocks noGrp="1"/>
          </p:cNvSpPr>
          <p:nvPr>
            <p:ph type="sldNum" sz="quarter" idx="12"/>
          </p:nvPr>
        </p:nvSpPr>
        <p:spPr/>
        <p:txBody>
          <a:bodyPr/>
          <a:lstStyle/>
          <a:p>
            <a:fld id="{017BDAB8-17D3-44C4-BE09-E04D6B27AF6C}" type="slidenum">
              <a:rPr lang="nb-NO" smtClean="0"/>
              <a:t>22</a:t>
            </a:fld>
            <a:endParaRPr lang="nb-NO"/>
          </a:p>
        </p:txBody>
      </p:sp>
    </p:spTree>
    <p:extLst>
      <p:ext uri="{BB962C8B-B14F-4D97-AF65-F5344CB8AC3E}">
        <p14:creationId xmlns:p14="http://schemas.microsoft.com/office/powerpoint/2010/main" val="233166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b-NO" dirty="0"/>
          </a:p>
        </p:txBody>
      </p:sp>
      <p:sp>
        <p:nvSpPr>
          <p:cNvPr id="4" name="Title 1"/>
          <p:cNvSpPr txBox="1">
            <a:spLocks/>
          </p:cNvSpPr>
          <p:nvPr/>
        </p:nvSpPr>
        <p:spPr>
          <a:xfrm>
            <a:off x="468313" y="347663"/>
            <a:ext cx="8229600" cy="633412"/>
          </a:xfrm>
          <a:prstGeom prst="rect">
            <a:avLst/>
          </a:prstGeom>
        </p:spPr>
        <p:txBody>
          <a:bodyPr/>
          <a:lst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GB" dirty="0" err="1" smtClean="0"/>
              <a:t>Egen</a:t>
            </a:r>
            <a:r>
              <a:rPr lang="en-GB" dirty="0" smtClean="0"/>
              <a:t> </a:t>
            </a:r>
            <a:r>
              <a:rPr lang="en-GB" dirty="0" err="1" smtClean="0"/>
              <a:t>arbeidssituasjon</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42247103"/>
              </p:ext>
            </p:extLst>
          </p:nvPr>
        </p:nvGraphicFramePr>
        <p:xfrm>
          <a:off x="828674" y="1400174"/>
          <a:ext cx="7559750" cy="4909146"/>
        </p:xfrm>
        <a:graphic>
          <a:graphicData uri="http://schemas.openxmlformats.org/drawingml/2006/chart">
            <c:chart xmlns:c="http://schemas.openxmlformats.org/drawingml/2006/chart" xmlns:r="http://schemas.openxmlformats.org/officeDocument/2006/relationships" r:id="rId2"/>
          </a:graphicData>
        </a:graphic>
      </p:graphicFrame>
      <p:sp>
        <p:nvSpPr>
          <p:cNvPr id="3" name="Plassholder for lysbildenummer 2"/>
          <p:cNvSpPr>
            <a:spLocks noGrp="1"/>
          </p:cNvSpPr>
          <p:nvPr>
            <p:ph type="sldNum" sz="quarter" idx="12"/>
          </p:nvPr>
        </p:nvSpPr>
        <p:spPr/>
        <p:txBody>
          <a:bodyPr/>
          <a:lstStyle/>
          <a:p>
            <a:fld id="{017BDAB8-17D3-44C4-BE09-E04D6B27AF6C}" type="slidenum">
              <a:rPr lang="nb-NO" smtClean="0"/>
              <a:t>23</a:t>
            </a:fld>
            <a:endParaRPr lang="nb-NO"/>
          </a:p>
        </p:txBody>
      </p:sp>
    </p:spTree>
    <p:extLst>
      <p:ext uri="{BB962C8B-B14F-4D97-AF65-F5344CB8AC3E}">
        <p14:creationId xmlns:p14="http://schemas.microsoft.com/office/powerpoint/2010/main" val="306620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b-NO" dirty="0"/>
          </a:p>
        </p:txBody>
      </p:sp>
      <p:sp>
        <p:nvSpPr>
          <p:cNvPr id="4" name="Title 1"/>
          <p:cNvSpPr txBox="1">
            <a:spLocks/>
          </p:cNvSpPr>
          <p:nvPr/>
        </p:nvSpPr>
        <p:spPr>
          <a:xfrm>
            <a:off x="468313" y="347663"/>
            <a:ext cx="8229600" cy="633412"/>
          </a:xfrm>
          <a:prstGeom prst="rect">
            <a:avLst/>
          </a:prstGeom>
        </p:spPr>
        <p:txBody>
          <a:bodyPr/>
          <a:lst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GB" dirty="0" err="1" smtClean="0"/>
              <a:t>Dagens</a:t>
            </a:r>
            <a:r>
              <a:rPr lang="en-GB" dirty="0" smtClean="0"/>
              <a:t> </a:t>
            </a:r>
            <a:r>
              <a:rPr lang="en-GB" dirty="0" err="1" smtClean="0"/>
              <a:t>norske</a:t>
            </a:r>
            <a:r>
              <a:rPr lang="en-GB" dirty="0" smtClean="0"/>
              <a:t> </a:t>
            </a:r>
            <a:r>
              <a:rPr lang="en-GB" dirty="0" err="1" smtClean="0"/>
              <a:t>politi</a:t>
            </a:r>
            <a:r>
              <a:rPr lang="en-GB" dirty="0" smtClean="0"/>
              <a:t> - 10 </a:t>
            </a:r>
            <a:r>
              <a:rPr lang="en-GB" dirty="0" err="1" smtClean="0"/>
              <a:t>grunnprinsippene</a:t>
            </a:r>
            <a:r>
              <a:rPr lang="en-GB" dirty="0" smtClean="0"/>
              <a:t> </a:t>
            </a:r>
          </a:p>
          <a:p>
            <a:r>
              <a:rPr lang="en-GB" sz="1400" dirty="0" smtClean="0"/>
              <a:t>(</a:t>
            </a:r>
            <a:r>
              <a:rPr lang="en-GB" sz="1400" dirty="0" err="1" smtClean="0"/>
              <a:t>St.meld</a:t>
            </a:r>
            <a:r>
              <a:rPr lang="en-GB" sz="1400" dirty="0" smtClean="0"/>
              <a:t>. </a:t>
            </a:r>
            <a:r>
              <a:rPr lang="en-GB" sz="1400" dirty="0" err="1" smtClean="0"/>
              <a:t>Nr</a:t>
            </a:r>
            <a:r>
              <a:rPr lang="en-GB" sz="1400" dirty="0" smtClean="0"/>
              <a:t>. 42 (2004-2005) </a:t>
            </a:r>
            <a:r>
              <a:rPr lang="en-GB" sz="1400" dirty="0" err="1" smtClean="0"/>
              <a:t>Politiets</a:t>
            </a:r>
            <a:r>
              <a:rPr lang="en-GB" sz="1400" dirty="0" smtClean="0"/>
              <a:t> </a:t>
            </a:r>
            <a:r>
              <a:rPr lang="en-GB" sz="1400" dirty="0" err="1" smtClean="0"/>
              <a:t>rolle</a:t>
            </a:r>
            <a:r>
              <a:rPr lang="en-GB" sz="1400" dirty="0" smtClean="0"/>
              <a:t> og </a:t>
            </a:r>
            <a:r>
              <a:rPr lang="en-GB" sz="1400" dirty="0" err="1" smtClean="0"/>
              <a:t>oppgaver</a:t>
            </a:r>
            <a:r>
              <a:rPr lang="en-GB" sz="1400" dirty="0" smtClean="0"/>
              <a:t>)</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273124089"/>
              </p:ext>
            </p:extLst>
          </p:nvPr>
        </p:nvGraphicFramePr>
        <p:xfrm>
          <a:off x="11113" y="981075"/>
          <a:ext cx="9144000" cy="546033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ssholder for lysbildenummer 2"/>
          <p:cNvSpPr>
            <a:spLocks noGrp="1"/>
          </p:cNvSpPr>
          <p:nvPr>
            <p:ph type="sldNum" sz="quarter" idx="12"/>
          </p:nvPr>
        </p:nvSpPr>
        <p:spPr/>
        <p:txBody>
          <a:bodyPr/>
          <a:lstStyle/>
          <a:p>
            <a:fld id="{017BDAB8-17D3-44C4-BE09-E04D6B27AF6C}" type="slidenum">
              <a:rPr lang="nb-NO" smtClean="0"/>
              <a:t>24</a:t>
            </a:fld>
            <a:endParaRPr lang="nb-NO"/>
          </a:p>
        </p:txBody>
      </p:sp>
    </p:spTree>
    <p:extLst>
      <p:ext uri="{BB962C8B-B14F-4D97-AF65-F5344CB8AC3E}">
        <p14:creationId xmlns:p14="http://schemas.microsoft.com/office/powerpoint/2010/main" val="143516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Erfaringer fra praksis – </a:t>
            </a:r>
            <a:r>
              <a:rPr lang="nb-NO" dirty="0" smtClean="0"/>
              <a:t>september: </a:t>
            </a:r>
            <a:r>
              <a:rPr lang="nb-NO" sz="3100" dirty="0" smtClean="0"/>
              <a:t>politiledere </a:t>
            </a:r>
            <a:r>
              <a:rPr lang="nb-NO" sz="3100" dirty="0" smtClean="0"/>
              <a:t>1</a:t>
            </a:r>
            <a:endParaRPr lang="nb-NO" sz="3100" dirty="0"/>
          </a:p>
        </p:txBody>
      </p:sp>
      <p:sp>
        <p:nvSpPr>
          <p:cNvPr id="3" name="Plassholder for innhold 2"/>
          <p:cNvSpPr>
            <a:spLocks noGrp="1"/>
          </p:cNvSpPr>
          <p:nvPr>
            <p:ph idx="1"/>
          </p:nvPr>
        </p:nvSpPr>
        <p:spPr/>
        <p:txBody>
          <a:bodyPr>
            <a:normAutofit lnSpcReduction="10000"/>
          </a:bodyPr>
          <a:lstStyle/>
          <a:p>
            <a:r>
              <a:rPr lang="nb-NO" sz="1800" dirty="0"/>
              <a:t>At </a:t>
            </a:r>
            <a:r>
              <a:rPr lang="nb-NO" sz="1800" u="sng" dirty="0"/>
              <a:t>reformen ikke er tilført penger</a:t>
            </a:r>
            <a:r>
              <a:rPr lang="nb-NO" sz="1800" dirty="0"/>
              <a:t>, fører til at vi får et A og B-politi. Der det er reservetjeneste så blir beredskapsvakten ikke sendt ut på grunn av tomt budsjett. Stikk i strid med intensjonen til reformen.</a:t>
            </a:r>
          </a:p>
          <a:p>
            <a:r>
              <a:rPr lang="nb-NO" sz="1800" dirty="0"/>
              <a:t>Reservetjenesten som blir videreført noen steder er en trussel for kvalitetsreformen </a:t>
            </a:r>
            <a:r>
              <a:rPr lang="nb-NO" sz="1800" u="sng" dirty="0"/>
              <a:t>politiarbeid på stedet </a:t>
            </a:r>
            <a:r>
              <a:rPr lang="nb-NO" sz="1800" dirty="0"/>
              <a:t>og </a:t>
            </a:r>
            <a:r>
              <a:rPr lang="nb-NO" sz="1800" u="sng" dirty="0"/>
              <a:t>Etterforskningsløftet</a:t>
            </a:r>
            <a:r>
              <a:rPr lang="nb-NO" sz="1800" dirty="0"/>
              <a:t>. Dermed blir det ingen gevinst i politiets måte å jobbe på. De som er ute på reservetjeneste (RT) på natt skal gjøre det mest nødvendige fordi det koster å ha dem ute. SÅ skal de ha kompenserende hvile i 11 timer. Da er de heller ikke på jobb neste dag i mange tilfeller. </a:t>
            </a:r>
            <a:endParaRPr lang="nb-NO" sz="1800" dirty="0" smtClean="0"/>
          </a:p>
          <a:p>
            <a:r>
              <a:rPr lang="nb-NO" sz="1800" dirty="0"/>
              <a:t>At det er </a:t>
            </a:r>
            <a:r>
              <a:rPr lang="nb-NO" sz="1800" u="sng" dirty="0"/>
              <a:t>et svært ensidig fokus på reform og budsjett bekymrer</a:t>
            </a:r>
            <a:r>
              <a:rPr lang="nb-NO" sz="1800" dirty="0"/>
              <a:t>. Det er </a:t>
            </a:r>
            <a:r>
              <a:rPr lang="nb-NO" sz="1800" u="sng" dirty="0"/>
              <a:t>ingen diskusjoner rundt kvaliteten</a:t>
            </a:r>
            <a:r>
              <a:rPr lang="nb-NO" sz="1800" dirty="0"/>
              <a:t> på det arbeidet vi utfører. Mesteparten av operativ aktivitet, ut over de akutte, </a:t>
            </a:r>
            <a:r>
              <a:rPr lang="nb-NO" sz="1800" dirty="0" err="1"/>
              <a:t>prissettes</a:t>
            </a:r>
            <a:r>
              <a:rPr lang="nb-NO" sz="1800" dirty="0"/>
              <a:t> før det tas en beslutning om det skal gjennomføres eller ei. </a:t>
            </a:r>
            <a:r>
              <a:rPr lang="nb-NO" sz="1800" u="sng" dirty="0"/>
              <a:t>Økonomi og ikke faglige begrunnelser avgjør</a:t>
            </a:r>
            <a:r>
              <a:rPr lang="nb-NO" sz="1800" dirty="0"/>
              <a:t>.</a:t>
            </a:r>
          </a:p>
          <a:p>
            <a:r>
              <a:rPr lang="nb-NO" sz="1800" dirty="0"/>
              <a:t>At det er et </a:t>
            </a:r>
            <a:r>
              <a:rPr lang="nb-NO" sz="1800" u="sng" dirty="0"/>
              <a:t>svært ensidig fokus på reform og budsjett bekymrer</a:t>
            </a:r>
            <a:r>
              <a:rPr lang="nb-NO" sz="1800" dirty="0"/>
              <a:t>. Det er ingen diskusjoner rundt kvaliteten på det arbeidet vi utfører. Mesteparten av operativ aktivitet, ut over de akutte, </a:t>
            </a:r>
            <a:r>
              <a:rPr lang="nb-NO" sz="1800" dirty="0" err="1"/>
              <a:t>prissettes</a:t>
            </a:r>
            <a:r>
              <a:rPr lang="nb-NO" sz="1800" dirty="0"/>
              <a:t> før det tas en beslutning om det skal gjennomføres eller ei. Økonomi og ikke faglige begrunnelser avgjør.</a:t>
            </a:r>
          </a:p>
          <a:p>
            <a:endParaRPr lang="nb-NO" sz="18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25</a:t>
            </a:fld>
            <a:endParaRPr lang="nb-NO"/>
          </a:p>
        </p:txBody>
      </p:sp>
    </p:spTree>
    <p:extLst>
      <p:ext uri="{BB962C8B-B14F-4D97-AF65-F5344CB8AC3E}">
        <p14:creationId xmlns:p14="http://schemas.microsoft.com/office/powerpoint/2010/main" val="406269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Erfaringer fra praksis </a:t>
            </a:r>
            <a:r>
              <a:rPr lang="nb-NO" dirty="0" smtClean="0"/>
              <a:t>092016: politiledere </a:t>
            </a:r>
            <a:r>
              <a:rPr lang="nb-NO" dirty="0" smtClean="0"/>
              <a:t>2</a:t>
            </a:r>
            <a:endParaRPr lang="nb-NO" dirty="0"/>
          </a:p>
        </p:txBody>
      </p:sp>
      <p:sp>
        <p:nvSpPr>
          <p:cNvPr id="3" name="Plassholder for innhold 2"/>
          <p:cNvSpPr>
            <a:spLocks noGrp="1"/>
          </p:cNvSpPr>
          <p:nvPr>
            <p:ph idx="1"/>
          </p:nvPr>
        </p:nvSpPr>
        <p:spPr>
          <a:xfrm>
            <a:off x="457200" y="1600200"/>
            <a:ext cx="8291264" cy="5285184"/>
          </a:xfrm>
        </p:spPr>
        <p:txBody>
          <a:bodyPr>
            <a:normAutofit fontScale="85000" lnSpcReduction="10000"/>
          </a:bodyPr>
          <a:lstStyle/>
          <a:p>
            <a:pPr>
              <a:buFont typeface="Courier New" panose="02070309020205020404" pitchFamily="49" charset="0"/>
              <a:buChar char="o"/>
            </a:pPr>
            <a:r>
              <a:rPr lang="nb-NO" sz="1800" dirty="0"/>
              <a:t>Jeg ser poenget til </a:t>
            </a:r>
            <a:r>
              <a:rPr lang="nb-NO" sz="1800" dirty="0" err="1" smtClean="0"/>
              <a:t>X</a:t>
            </a:r>
            <a:r>
              <a:rPr lang="nb-NO" sz="1800" dirty="0" smtClean="0"/>
              <a:t> </a:t>
            </a:r>
            <a:r>
              <a:rPr lang="nb-NO" sz="1800" dirty="0" err="1" smtClean="0"/>
              <a:t>X</a:t>
            </a:r>
            <a:r>
              <a:rPr lang="nb-NO" sz="1800" dirty="0" smtClean="0"/>
              <a:t>, </a:t>
            </a:r>
            <a:r>
              <a:rPr lang="nb-NO" sz="1800" dirty="0"/>
              <a:t>men </a:t>
            </a:r>
            <a:r>
              <a:rPr lang="nb-NO" sz="1800" u="sng" dirty="0"/>
              <a:t>jeg ville nok heller ha fokusert på hvor vi skal</a:t>
            </a:r>
            <a:r>
              <a:rPr lang="nb-NO" sz="1800" dirty="0"/>
              <a:t>. Det som er vedtatt er jo uansett utgangspunktet og rammene for veien videre, og jeg tror vi i denne prosessen ikke er tjent med å politisere. </a:t>
            </a:r>
            <a:endParaRPr lang="nb-NO" sz="1800" dirty="0" smtClean="0"/>
          </a:p>
          <a:p>
            <a:pPr lvl="1" indent="-342900">
              <a:buFont typeface="Courier New" panose="02070309020205020404" pitchFamily="49" charset="0"/>
              <a:buChar char="o"/>
            </a:pPr>
            <a:endParaRPr lang="nb-NO" sz="1900" dirty="0" smtClean="0"/>
          </a:p>
          <a:p>
            <a:pPr lvl="1" indent="-342900">
              <a:buFont typeface="Courier New" panose="02070309020205020404" pitchFamily="49" charset="0"/>
              <a:buChar char="o"/>
            </a:pPr>
            <a:r>
              <a:rPr lang="nb-NO" sz="1900" dirty="0" smtClean="0"/>
              <a:t>Nå </a:t>
            </a:r>
            <a:r>
              <a:rPr lang="nb-NO" sz="1900" dirty="0"/>
              <a:t>må vi som fagetat si noe om hvorfor enkelte funksjoner </a:t>
            </a:r>
            <a:r>
              <a:rPr lang="nb-NO" sz="1900" u="sng" dirty="0"/>
              <a:t>må etableres i solide nok </a:t>
            </a:r>
            <a:r>
              <a:rPr lang="nb-NO" sz="1800" u="sng" dirty="0" smtClean="0"/>
              <a:t>fagmiljø for å kunne yte både forsvarlige og profesjonelle tjenester til publikum</a:t>
            </a:r>
            <a:r>
              <a:rPr lang="nb-NO" sz="1800" dirty="0" smtClean="0"/>
              <a:t>, mens for andre tjenester som for eksempel innenfor vakt og beredskap hvor vi bør ha en geografisk tilnærming i forhold til responstid og ikke i forhold til de gamle etablerte strukturene. </a:t>
            </a:r>
          </a:p>
          <a:p>
            <a:pPr lvl="1" indent="-342900">
              <a:buFont typeface="Courier New" panose="02070309020205020404" pitchFamily="49" charset="0"/>
              <a:buChar char="o"/>
            </a:pPr>
            <a:r>
              <a:rPr lang="nb-NO" sz="1800" dirty="0" smtClean="0"/>
              <a:t>Så er min erfaring at svært mange er opptatt av </a:t>
            </a:r>
            <a:r>
              <a:rPr lang="nb-NO" sz="1800" u="sng" dirty="0" smtClean="0"/>
              <a:t>ordet nærpolitireform</a:t>
            </a:r>
            <a:r>
              <a:rPr lang="nb-NO" sz="1800" dirty="0" smtClean="0"/>
              <a:t>. Her har alle politifolk en oppgave som formidlere. Visst skal vi gjøre det vi kan for å unngå å bli et aksjonspoliti, visst skal vi gjøre det vi kan for å unngå å miste kontakten med publikum, men nærpoliti handler om så mye mer enn den falske tryggheten i et til tider tomt lensmannskontor. </a:t>
            </a:r>
            <a:r>
              <a:rPr lang="nb-NO" sz="1800" u="sng" dirty="0" smtClean="0"/>
              <a:t>Nærpoliti handler også om </a:t>
            </a:r>
            <a:r>
              <a:rPr lang="nb-NO" sz="1800" dirty="0" smtClean="0"/>
              <a:t>å være til stede for å bekjempe nettkriminaliteten, i SLT samarbeidet, i politiråd, i tette samarbeidsstrukturer med kommune og psykiatri for å iverksette tiltak ovenfor utilregnelige med farepotensiale, siden dette er mennesker som kan havne mellom to stoler. Denne formen for nærpoliti må vi i politiet formidle der vi har mulighet.</a:t>
            </a:r>
          </a:p>
          <a:p>
            <a:pPr lvl="1" indent="-342900">
              <a:buFont typeface="Courier New" panose="02070309020205020404" pitchFamily="49" charset="0"/>
              <a:buChar char="o"/>
            </a:pPr>
            <a:r>
              <a:rPr lang="nb-NO" sz="1800" dirty="0" smtClean="0"/>
              <a:t> </a:t>
            </a:r>
            <a:r>
              <a:rPr lang="nb-NO" sz="1800" u="sng" dirty="0" smtClean="0"/>
              <a:t>I omorganiseringsprosessen er det helt greit og nødvendig at vi internt kan diskutere så fillene fyker, men det er vår jobb å skape trygghet hos publikum. </a:t>
            </a:r>
            <a:r>
              <a:rPr lang="nb-NO" sz="1800" dirty="0" smtClean="0"/>
              <a:t>Da nytter det ikke at det kun er noen politikere, politidirektøren og hans ledergruppe som kommuniserer tiltro til nærpolitireformen. Alle ansatte har et ansvar for å kommunisere dette. </a:t>
            </a:r>
            <a:r>
              <a:rPr lang="nb-NO" sz="1800" u="sng" dirty="0" smtClean="0"/>
              <a:t>Vi må ikke glemme hvem vi er til for</a:t>
            </a:r>
            <a:r>
              <a:rPr lang="nb-NO" sz="1800" dirty="0" smtClean="0"/>
              <a:t>, og det handler om noe langt mer enn å jobbe for å bevare den lokale lensmannen.</a:t>
            </a:r>
            <a:endParaRPr lang="nb-NO" sz="1800" dirty="0"/>
          </a:p>
          <a:p>
            <a:pPr>
              <a:buFont typeface="Courier New" panose="02070309020205020404" pitchFamily="49" charset="0"/>
              <a:buChar char="o"/>
            </a:pPr>
            <a:r>
              <a:rPr lang="nb-NO" sz="1800" dirty="0"/>
              <a:t> </a:t>
            </a:r>
          </a:p>
          <a:p>
            <a:endParaRPr lang="nb-NO" sz="18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26</a:t>
            </a:fld>
            <a:endParaRPr lang="nb-NO"/>
          </a:p>
        </p:txBody>
      </p:sp>
    </p:spTree>
    <p:extLst>
      <p:ext uri="{BB962C8B-B14F-4D97-AF65-F5344CB8AC3E}">
        <p14:creationId xmlns:p14="http://schemas.microsoft.com/office/powerpoint/2010/main" val="195506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Erfaringer fra praksis </a:t>
            </a:r>
            <a:r>
              <a:rPr lang="nb-NO" dirty="0" smtClean="0"/>
              <a:t>092016: – </a:t>
            </a:r>
            <a:r>
              <a:rPr lang="nb-NO" dirty="0"/>
              <a:t>politiledere </a:t>
            </a:r>
            <a:r>
              <a:rPr lang="nb-NO" dirty="0" smtClean="0"/>
              <a:t>3</a:t>
            </a:r>
            <a:endParaRPr lang="nb-NO" dirty="0"/>
          </a:p>
        </p:txBody>
      </p:sp>
      <p:sp>
        <p:nvSpPr>
          <p:cNvPr id="3" name="Plassholder for innhold 2"/>
          <p:cNvSpPr>
            <a:spLocks noGrp="1"/>
          </p:cNvSpPr>
          <p:nvPr>
            <p:ph idx="1"/>
          </p:nvPr>
        </p:nvSpPr>
        <p:spPr>
          <a:xfrm>
            <a:off x="457200" y="1484784"/>
            <a:ext cx="8291264" cy="5040560"/>
          </a:xfrm>
        </p:spPr>
        <p:txBody>
          <a:bodyPr>
            <a:normAutofit fontScale="85000" lnSpcReduction="20000"/>
          </a:bodyPr>
          <a:lstStyle/>
          <a:p>
            <a:pPr>
              <a:buFont typeface="Courier New" panose="02070309020205020404" pitchFamily="49" charset="0"/>
              <a:buChar char="o"/>
            </a:pPr>
            <a:r>
              <a:rPr lang="nb-NO" sz="2300" dirty="0"/>
              <a:t>I den forsamlingen </a:t>
            </a:r>
            <a:r>
              <a:rPr lang="nb-NO" sz="2300" dirty="0" smtClean="0"/>
              <a:t>(Brumunddal </a:t>
            </a:r>
            <a:r>
              <a:rPr lang="nb-NO" sz="2300" dirty="0" err="1" smtClean="0"/>
              <a:t>Rotary</a:t>
            </a:r>
            <a:r>
              <a:rPr lang="nb-NO" sz="2300" dirty="0" smtClean="0"/>
              <a:t>) kan </a:t>
            </a:r>
            <a:r>
              <a:rPr lang="nb-NO" sz="2300" dirty="0"/>
              <a:t>det være interessant å ta opp spørsmålet om </a:t>
            </a:r>
            <a:r>
              <a:rPr lang="nb-NO" sz="2300" u="sng" dirty="0"/>
              <a:t>hvem som påvirker hvilket politi vi skal ha.</a:t>
            </a:r>
            <a:r>
              <a:rPr lang="nb-NO" sz="2300" dirty="0"/>
              <a:t> </a:t>
            </a:r>
            <a:r>
              <a:rPr lang="nb-NO" sz="2300" dirty="0" smtClean="0"/>
              <a:t>Jeg </a:t>
            </a:r>
            <a:r>
              <a:rPr lang="nb-NO" sz="2300" dirty="0"/>
              <a:t>sitter med </a:t>
            </a:r>
            <a:r>
              <a:rPr lang="nb-NO" sz="2300" u="sng" dirty="0"/>
              <a:t>en følelse av at politikerne slapp taket i Nærpolitireformen </a:t>
            </a:r>
            <a:r>
              <a:rPr lang="nb-NO" sz="2300" dirty="0"/>
              <a:t>så snart den var vedtatt. Hvordan fungerer </a:t>
            </a:r>
            <a:r>
              <a:rPr lang="nb-NO" sz="2300" u="sng" dirty="0"/>
              <a:t>lokaldemokratiet i møtet med politiet </a:t>
            </a:r>
            <a:r>
              <a:rPr lang="nb-NO" sz="2300" dirty="0"/>
              <a:t>for å finne de gode løsningene</a:t>
            </a:r>
            <a:r>
              <a:rPr lang="nb-NO" sz="2300" dirty="0" smtClean="0"/>
              <a:t>?</a:t>
            </a:r>
          </a:p>
          <a:p>
            <a:pPr>
              <a:buFont typeface="Courier New" panose="02070309020205020404" pitchFamily="49" charset="0"/>
              <a:buChar char="o"/>
            </a:pPr>
            <a:endParaRPr lang="nb-NO" sz="2300" dirty="0" smtClean="0"/>
          </a:p>
          <a:p>
            <a:pPr>
              <a:buFont typeface="Courier New" panose="02070309020205020404" pitchFamily="49" charset="0"/>
              <a:buChar char="o"/>
            </a:pPr>
            <a:r>
              <a:rPr lang="nb-NO" sz="2300" u="sng" dirty="0" smtClean="0"/>
              <a:t>Viktig </a:t>
            </a:r>
            <a:r>
              <a:rPr lang="nb-NO" sz="2300" u="sng" dirty="0"/>
              <a:t>at vi unngår de samme fallgruver som andre land har erfart</a:t>
            </a:r>
            <a:r>
              <a:rPr lang="nb-NO" sz="2300" dirty="0"/>
              <a:t>. Spørsmålet er hvilke grep er tatt for å forebygge dette så langt</a:t>
            </a:r>
            <a:r>
              <a:rPr lang="nb-NO" sz="2300" dirty="0" smtClean="0"/>
              <a:t>?</a:t>
            </a:r>
          </a:p>
          <a:p>
            <a:pPr>
              <a:buFont typeface="Courier New" panose="02070309020205020404" pitchFamily="49" charset="0"/>
              <a:buChar char="o"/>
            </a:pPr>
            <a:endParaRPr lang="nb-NO" sz="2300" dirty="0"/>
          </a:p>
          <a:p>
            <a:pPr>
              <a:buFont typeface="Courier New" panose="02070309020205020404" pitchFamily="49" charset="0"/>
              <a:buChar char="o"/>
            </a:pPr>
            <a:r>
              <a:rPr lang="nb-NO" sz="2300" u="sng" dirty="0" smtClean="0"/>
              <a:t>Det </a:t>
            </a:r>
            <a:r>
              <a:rPr lang="nb-NO" sz="2300" u="sng" dirty="0"/>
              <a:t>er viktig å holde fast på hovedmålene med reformen </a:t>
            </a:r>
            <a:r>
              <a:rPr lang="nb-NO" sz="2300" dirty="0"/>
              <a:t>"Et nærpoliti som er operativt, synlig og tilgjengelig og som har kompetanse til å forebygge, etterforske og påtale kriminelle handlinger og sikre innbyggerne trygghet. </a:t>
            </a:r>
            <a:r>
              <a:rPr lang="nb-NO" sz="2300" u="sng" dirty="0"/>
              <a:t>Det skal utvikles et kompetent og effektivt politi der befolkningen bor!</a:t>
            </a:r>
          </a:p>
          <a:p>
            <a:pPr marL="0" indent="0">
              <a:buNone/>
            </a:pPr>
            <a:r>
              <a:rPr lang="nb-NO" sz="2300" dirty="0"/>
              <a:t> </a:t>
            </a:r>
            <a:r>
              <a:rPr lang="nb-NO" sz="2300" dirty="0" smtClean="0"/>
              <a:t>      </a:t>
            </a:r>
          </a:p>
          <a:p>
            <a:pPr>
              <a:buFont typeface="Courier New" panose="02070309020205020404" pitchFamily="49" charset="0"/>
              <a:buChar char="o"/>
            </a:pPr>
            <a:r>
              <a:rPr lang="nb-NO" sz="2300" dirty="0" smtClean="0"/>
              <a:t>Altså </a:t>
            </a:r>
            <a:r>
              <a:rPr lang="nb-NO" sz="2300" dirty="0"/>
              <a:t>ikke bare effektivisering/sentralisering, snarere tvert i mot</a:t>
            </a:r>
          </a:p>
          <a:p>
            <a:pPr marL="0" indent="0">
              <a:buNone/>
            </a:pPr>
            <a:r>
              <a:rPr lang="nb-NO" sz="2300" dirty="0"/>
              <a:t> </a:t>
            </a:r>
          </a:p>
          <a:p>
            <a:pPr marL="0" indent="0">
              <a:buNone/>
            </a:pPr>
            <a:r>
              <a:rPr lang="nb-NO" sz="2300" dirty="0"/>
              <a:t> </a:t>
            </a:r>
          </a:p>
          <a:p>
            <a:endParaRPr lang="nb-NO" sz="1800" dirty="0"/>
          </a:p>
          <a:p>
            <a:endParaRPr lang="nb-NO" sz="18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27</a:t>
            </a:fld>
            <a:endParaRPr lang="nb-NO"/>
          </a:p>
        </p:txBody>
      </p:sp>
    </p:spTree>
    <p:extLst>
      <p:ext uri="{BB962C8B-B14F-4D97-AF65-F5344CB8AC3E}">
        <p14:creationId xmlns:p14="http://schemas.microsoft.com/office/powerpoint/2010/main" val="1312654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Innspill fra praksis 4, </a:t>
            </a:r>
            <a:r>
              <a:rPr lang="nb-NO" dirty="0" smtClean="0"/>
              <a:t>«overblikk»</a:t>
            </a:r>
            <a:endParaRPr lang="nb-NO" dirty="0"/>
          </a:p>
        </p:txBody>
      </p:sp>
      <p:sp>
        <p:nvSpPr>
          <p:cNvPr id="3" name="Plassholder for innhold 2"/>
          <p:cNvSpPr>
            <a:spLocks noGrp="1"/>
          </p:cNvSpPr>
          <p:nvPr>
            <p:ph idx="1"/>
          </p:nvPr>
        </p:nvSpPr>
        <p:spPr>
          <a:xfrm>
            <a:off x="457200" y="1340768"/>
            <a:ext cx="8219256" cy="4968552"/>
          </a:xfrm>
        </p:spPr>
        <p:txBody>
          <a:bodyPr>
            <a:normAutofit fontScale="25000" lnSpcReduction="20000"/>
          </a:bodyPr>
          <a:lstStyle/>
          <a:p>
            <a:pPr marL="0" indent="0">
              <a:buNone/>
            </a:pPr>
            <a:endParaRPr lang="nb-NO" dirty="0" smtClean="0"/>
          </a:p>
          <a:p>
            <a:pPr>
              <a:buFont typeface="Courier New" panose="02070309020205020404" pitchFamily="49" charset="0"/>
              <a:buChar char="o"/>
            </a:pPr>
            <a:endParaRPr lang="nb-NO" dirty="0"/>
          </a:p>
          <a:p>
            <a:pPr>
              <a:buFont typeface="Courier New" panose="02070309020205020404" pitchFamily="49" charset="0"/>
              <a:buChar char="o"/>
            </a:pPr>
            <a:r>
              <a:rPr lang="nb-NO" sz="7200" u="sng" dirty="0" smtClean="0"/>
              <a:t>Nærpolitireformen </a:t>
            </a:r>
            <a:r>
              <a:rPr lang="nb-NO" sz="7200" u="sng" dirty="0"/>
              <a:t>er den høyest prioriterte oppgaven for JD</a:t>
            </a:r>
            <a:r>
              <a:rPr lang="nb-NO" sz="7200" dirty="0"/>
              <a:t>. Oppfølgingen i departementet er organisert som et prosjekt med prosjektleder og dedikerte medarbeidere for å følge opp. I tillegg er det opprettet ei </a:t>
            </a:r>
            <a:r>
              <a:rPr lang="nb-NO" sz="7200" u="sng" dirty="0"/>
              <a:t>styringsgruppe under ledelse av ekspedisjonssjefen </a:t>
            </a:r>
            <a:r>
              <a:rPr lang="nb-NO" sz="7200" dirty="0"/>
              <a:t>i Politiavdelingen</a:t>
            </a:r>
            <a:r>
              <a:rPr lang="nb-NO" sz="7200" dirty="0" smtClean="0"/>
              <a:t>.</a:t>
            </a:r>
          </a:p>
          <a:p>
            <a:pPr marL="0" indent="0">
              <a:buNone/>
            </a:pPr>
            <a:r>
              <a:rPr lang="nb-NO" sz="7200" dirty="0" smtClean="0"/>
              <a:t> </a:t>
            </a:r>
          </a:p>
          <a:p>
            <a:pPr>
              <a:buFont typeface="Courier New" panose="02070309020205020404" pitchFamily="49" charset="0"/>
              <a:buChar char="o"/>
            </a:pPr>
            <a:r>
              <a:rPr lang="nb-NO" sz="7200" dirty="0" smtClean="0"/>
              <a:t>I </a:t>
            </a:r>
            <a:r>
              <a:rPr lang="nb-NO" sz="7200" dirty="0"/>
              <a:t>tillegg er det oppnevnt </a:t>
            </a:r>
            <a:r>
              <a:rPr lang="nb-NO" sz="7200" u="sng" dirty="0"/>
              <a:t>tre utvalg som skal følge opp særskilte tiltak</a:t>
            </a:r>
            <a:r>
              <a:rPr lang="nb-NO" sz="7200" dirty="0"/>
              <a:t>, bl.a. særorganstrukturen Det er POD som er gitt i oppdrag med å gjennomføre Nærpolitireformen gjennom et oppdragsbrev. </a:t>
            </a:r>
            <a:endParaRPr lang="nb-NO" sz="7200" dirty="0" smtClean="0"/>
          </a:p>
          <a:p>
            <a:pPr>
              <a:buFont typeface="Courier New" panose="02070309020205020404" pitchFamily="49" charset="0"/>
              <a:buChar char="o"/>
            </a:pPr>
            <a:endParaRPr lang="nb-NO" sz="7200" u="sng" dirty="0"/>
          </a:p>
          <a:p>
            <a:pPr>
              <a:buFont typeface="Courier New" panose="02070309020205020404" pitchFamily="49" charset="0"/>
              <a:buChar char="o"/>
            </a:pPr>
            <a:r>
              <a:rPr lang="nb-NO" sz="7200" u="sng" dirty="0" smtClean="0"/>
              <a:t>Statsråden </a:t>
            </a:r>
            <a:r>
              <a:rPr lang="nb-NO" sz="7200" u="sng" dirty="0"/>
              <a:t>har månedlige møter med POD direktør</a:t>
            </a:r>
            <a:r>
              <a:rPr lang="nb-NO" sz="7200" dirty="0"/>
              <a:t>, i tillegg er det ukentlige </a:t>
            </a:r>
            <a:r>
              <a:rPr lang="nb-NO" sz="7200" dirty="0" smtClean="0"/>
              <a:t>oppfølgingsmøter </a:t>
            </a:r>
            <a:r>
              <a:rPr lang="nb-NO" sz="7200" dirty="0"/>
              <a:t>med JDs prosjektorganisasjon og </a:t>
            </a:r>
            <a:r>
              <a:rPr lang="nb-NO" sz="7200" dirty="0" err="1"/>
              <a:t>PODs</a:t>
            </a:r>
            <a:r>
              <a:rPr lang="nb-NO" sz="7200" dirty="0"/>
              <a:t> prosjektorganisasjon for gjennomføringen</a:t>
            </a:r>
            <a:r>
              <a:rPr lang="nb-NO" sz="7200" dirty="0" smtClean="0"/>
              <a:t>.</a:t>
            </a:r>
          </a:p>
          <a:p>
            <a:pPr>
              <a:buFont typeface="Courier New" panose="02070309020205020404" pitchFamily="49" charset="0"/>
              <a:buChar char="o"/>
            </a:pPr>
            <a:endParaRPr lang="nb-NO" sz="7200" dirty="0" smtClean="0"/>
          </a:p>
          <a:p>
            <a:pPr>
              <a:buFont typeface="Courier New" panose="02070309020205020404" pitchFamily="49" charset="0"/>
              <a:buChar char="o"/>
            </a:pPr>
            <a:r>
              <a:rPr lang="nb-NO" sz="7200" dirty="0"/>
              <a:t>I </a:t>
            </a:r>
            <a:r>
              <a:rPr lang="nb-NO" sz="7200" u="sng" dirty="0"/>
              <a:t>etablering av tjenestesteder/geografiske driftsenheter </a:t>
            </a:r>
            <a:r>
              <a:rPr lang="nb-NO" sz="7200" dirty="0"/>
              <a:t>(se strukturen som jeg sendte deg i avtalen) skal lokalpolitikerne involveres og delta i dette arbeidet, og ikke bare motta et  ferdigarbeidet utkast sendt på høring av politidistriktet.</a:t>
            </a:r>
          </a:p>
          <a:p>
            <a:pPr marL="0" indent="0">
              <a:buNone/>
            </a:pPr>
            <a:endParaRPr lang="nb-NO" sz="7200" dirty="0" smtClean="0"/>
          </a:p>
          <a:p>
            <a:pPr marL="0" indent="0">
              <a:buNone/>
            </a:pPr>
            <a:r>
              <a:rPr lang="nb-NO" sz="7200" dirty="0" smtClean="0"/>
              <a:t>        Dette </a:t>
            </a:r>
            <a:r>
              <a:rPr lang="nb-NO" sz="7200" dirty="0"/>
              <a:t>arbeidet skal ferdigstilles til 15.10, sak oversendt POD direktør. JD er endelig </a:t>
            </a:r>
            <a:endParaRPr lang="nb-NO" sz="7200" dirty="0" smtClean="0"/>
          </a:p>
          <a:p>
            <a:pPr marL="0" indent="0">
              <a:buNone/>
            </a:pPr>
            <a:r>
              <a:rPr lang="nb-NO" sz="7200" dirty="0"/>
              <a:t> </a:t>
            </a:r>
            <a:r>
              <a:rPr lang="nb-NO" sz="7200" dirty="0" smtClean="0"/>
              <a:t>       klageinstans   </a:t>
            </a:r>
          </a:p>
          <a:p>
            <a:pPr marL="0" indent="0">
              <a:buNone/>
            </a:pPr>
            <a:r>
              <a:rPr lang="nb-NO" sz="7200" dirty="0"/>
              <a:t> </a:t>
            </a:r>
          </a:p>
          <a:p>
            <a:pPr marL="0" indent="0">
              <a:buNone/>
            </a:pPr>
            <a:endParaRPr lang="nb-NO" sz="7200" dirty="0"/>
          </a:p>
          <a:p>
            <a:pPr marL="0" indent="0">
              <a:buNone/>
            </a:pPr>
            <a:r>
              <a:rPr lang="nb-NO" sz="7200" dirty="0"/>
              <a:t> </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28</a:t>
            </a:fld>
            <a:endParaRPr lang="nb-NO"/>
          </a:p>
        </p:txBody>
      </p:sp>
    </p:spTree>
    <p:extLst>
      <p:ext uri="{BB962C8B-B14F-4D97-AF65-F5344CB8AC3E}">
        <p14:creationId xmlns:p14="http://schemas.microsoft.com/office/powerpoint/2010/main" val="322561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a:xfrm>
            <a:off x="467544" y="1268760"/>
            <a:ext cx="8291264" cy="4781128"/>
          </a:xfrm>
        </p:spPr>
        <p:txBody>
          <a:bodyPr>
            <a:noAutofit/>
          </a:bodyPr>
          <a:lstStyle/>
          <a:p>
            <a:r>
              <a:rPr lang="nb-NO" sz="2000" dirty="0" smtClean="0"/>
              <a:t>Politireform i Norge er del av en stor og omfattende trend, NPM, offentlig sektor samt mange lands politi</a:t>
            </a:r>
          </a:p>
          <a:p>
            <a:r>
              <a:rPr lang="nb-NO" sz="2000" dirty="0" smtClean="0"/>
              <a:t>Driverne er: økonomi, behovet for effektivitet, terror, migrasjon, teknologi og endring av kriminaliteten, kriser, behovet for et kunnskapsstyrt, effektivt og moderne politi</a:t>
            </a:r>
          </a:p>
          <a:p>
            <a:r>
              <a:rPr lang="nb-NO" sz="2000" dirty="0" smtClean="0"/>
              <a:t>Strukturreform og en kvalitetsreform</a:t>
            </a:r>
          </a:p>
          <a:p>
            <a:r>
              <a:rPr lang="nb-NO" sz="2000" dirty="0" smtClean="0"/>
              <a:t>Endringer under marsjen</a:t>
            </a:r>
          </a:p>
          <a:p>
            <a:r>
              <a:rPr lang="nb-NO" sz="2000" dirty="0" smtClean="0"/>
              <a:t>Kritiske faktorer for å lykkes – lederskap – etterforskningsløftet og politiarbeid på stedet</a:t>
            </a:r>
          </a:p>
          <a:p>
            <a:r>
              <a:rPr lang="nb-NO" sz="2000" dirty="0" smtClean="0"/>
              <a:t>Erfaringer fra Skottland</a:t>
            </a:r>
          </a:p>
          <a:p>
            <a:r>
              <a:rPr lang="nb-NO" sz="2000" dirty="0" smtClean="0"/>
              <a:t>Noen tidlige forskningsresultater om Nærpolitireformen</a:t>
            </a:r>
          </a:p>
          <a:p>
            <a:r>
              <a:rPr lang="nb-NO" sz="2000" dirty="0" smtClean="0"/>
              <a:t>Stemmer fra praksis- noen politiledere mener</a:t>
            </a:r>
          </a:p>
          <a:p>
            <a:endParaRPr lang="nb-NO" sz="2400"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29</a:t>
            </a:fld>
            <a:endParaRPr lang="nb-NO"/>
          </a:p>
        </p:txBody>
      </p:sp>
      <p:sp>
        <p:nvSpPr>
          <p:cNvPr id="6" name="Rektangel 5"/>
          <p:cNvSpPr/>
          <p:nvPr/>
        </p:nvSpPr>
        <p:spPr>
          <a:xfrm>
            <a:off x="1252766" y="5445224"/>
            <a:ext cx="6984776" cy="13681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dirty="0" smtClean="0"/>
          </a:p>
          <a:p>
            <a:pPr algn="ctr"/>
            <a:r>
              <a:rPr lang="nb-NO" sz="1600" dirty="0" smtClean="0"/>
              <a:t>Politireformen er et nødvendig skritt: økt politikraft.</a:t>
            </a:r>
          </a:p>
          <a:p>
            <a:pPr algn="ctr"/>
            <a:r>
              <a:rPr lang="nb-NO" sz="1600" dirty="0" smtClean="0"/>
              <a:t>Den er svært kompleks og krevende. Høyt prioritert. Det legges mye innsats i arbeidet. Ses den i tilstrekkelig grad mot andre reformer?</a:t>
            </a:r>
          </a:p>
          <a:p>
            <a:pPr algn="ctr"/>
            <a:r>
              <a:rPr lang="nb-NO" sz="1600" dirty="0" smtClean="0">
                <a:solidFill>
                  <a:srgbClr val="FFC000"/>
                </a:solidFill>
              </a:rPr>
              <a:t>Gylden regel: </a:t>
            </a:r>
            <a:r>
              <a:rPr lang="nb-NO" sz="1600" smtClean="0">
                <a:solidFill>
                  <a:srgbClr val="FFC000"/>
                </a:solidFill>
              </a:rPr>
              <a:t>Reform avler </a:t>
            </a:r>
            <a:r>
              <a:rPr lang="nb-NO" sz="1600" dirty="0" smtClean="0">
                <a:solidFill>
                  <a:srgbClr val="FFC000"/>
                </a:solidFill>
              </a:rPr>
              <a:t>reform</a:t>
            </a:r>
            <a:endParaRPr lang="nb-NO" sz="1600" dirty="0">
              <a:solidFill>
                <a:srgbClr val="FFC000"/>
              </a:solidFill>
            </a:endParaRPr>
          </a:p>
        </p:txBody>
      </p:sp>
    </p:spTree>
    <p:extLst>
      <p:ext uri="{BB962C8B-B14F-4D97-AF65-F5344CB8AC3E}">
        <p14:creationId xmlns:p14="http://schemas.microsoft.com/office/powerpoint/2010/main" val="312620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Kontekst - megatrender</a:t>
            </a:r>
            <a:br>
              <a:rPr lang="nb-NO" dirty="0" smtClean="0"/>
            </a:br>
            <a:r>
              <a:rPr lang="nb-NO" dirty="0" smtClean="0"/>
              <a:t>Politi i reform – det store bildet</a:t>
            </a:r>
            <a:endParaRPr lang="nb-NO" dirty="0"/>
          </a:p>
        </p:txBody>
      </p:sp>
      <p:sp>
        <p:nvSpPr>
          <p:cNvPr id="3" name="Plassholder for innhold 2"/>
          <p:cNvSpPr>
            <a:spLocks noGrp="1"/>
          </p:cNvSpPr>
          <p:nvPr>
            <p:ph idx="1"/>
          </p:nvPr>
        </p:nvSpPr>
        <p:spPr/>
        <p:txBody>
          <a:bodyPr>
            <a:normAutofit/>
          </a:bodyPr>
          <a:lstStyle/>
          <a:p>
            <a:r>
              <a:rPr lang="nb-NO" dirty="0" smtClean="0"/>
              <a:t>Sentralisering i mange land i Nord- og Vest Europa – herunder Norden</a:t>
            </a:r>
          </a:p>
          <a:p>
            <a:r>
              <a:rPr lang="nb-NO" dirty="0" smtClean="0"/>
              <a:t>Fokus er på organisasjonsstruktur, men også på styring, innsparing og effektivisering samt effektivitet</a:t>
            </a:r>
          </a:p>
          <a:p>
            <a:endParaRPr lang="nb-NO" dirty="0" smtClean="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TekstSylinder 4"/>
          <p:cNvSpPr txBox="1"/>
          <p:nvPr/>
        </p:nvSpPr>
        <p:spPr>
          <a:xfrm>
            <a:off x="683568" y="4249229"/>
            <a:ext cx="3826694"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nb-NO" b="1" dirty="0" smtClean="0"/>
              <a:t>Migrasjon</a:t>
            </a:r>
          </a:p>
          <a:p>
            <a:pPr marL="285750" indent="-285750">
              <a:buFont typeface="Arial" panose="020B0604020202020204" pitchFamily="34" charset="0"/>
              <a:buChar char="•"/>
            </a:pPr>
            <a:r>
              <a:rPr lang="nb-NO" b="1" dirty="0" smtClean="0"/>
              <a:t>Radikalisering</a:t>
            </a:r>
          </a:p>
          <a:p>
            <a:pPr marL="285750" indent="-285750">
              <a:buFont typeface="Arial" panose="020B0604020202020204" pitchFamily="34" charset="0"/>
              <a:buChar char="•"/>
            </a:pPr>
            <a:r>
              <a:rPr lang="nb-NO" b="1" dirty="0" smtClean="0"/>
              <a:t>Terror</a:t>
            </a:r>
          </a:p>
          <a:p>
            <a:pPr marL="285750" indent="-285750">
              <a:buFont typeface="Arial" panose="020B0604020202020204" pitchFamily="34" charset="0"/>
              <a:buChar char="•"/>
            </a:pPr>
            <a:r>
              <a:rPr lang="nb-NO" b="1" dirty="0" smtClean="0"/>
              <a:t>Økonomisk nedgang</a:t>
            </a:r>
          </a:p>
          <a:p>
            <a:pPr marL="285750" indent="-285750">
              <a:buFont typeface="Arial" panose="020B0604020202020204" pitchFamily="34" charset="0"/>
              <a:buChar char="•"/>
            </a:pPr>
            <a:r>
              <a:rPr lang="nb-NO" b="1" dirty="0" smtClean="0"/>
              <a:t>Kriminalitetsutvikling</a:t>
            </a:r>
          </a:p>
          <a:p>
            <a:pPr marL="285750" indent="-285750">
              <a:buFont typeface="Arial" panose="020B0604020202020204" pitchFamily="34" charset="0"/>
              <a:buChar char="•"/>
            </a:pPr>
            <a:endParaRPr lang="nb-NO" b="1" dirty="0" smtClean="0"/>
          </a:p>
          <a:p>
            <a:pPr marL="285750" indent="-285750">
              <a:buFont typeface="Arial" panose="020B0604020202020204" pitchFamily="34" charset="0"/>
              <a:buChar char="•"/>
            </a:pPr>
            <a:endParaRPr lang="nb-NO" b="1" dirty="0" smtClean="0"/>
          </a:p>
        </p:txBody>
      </p:sp>
      <p:sp>
        <p:nvSpPr>
          <p:cNvPr id="6" name="Plassholder for lysbildenummer 5"/>
          <p:cNvSpPr>
            <a:spLocks noGrp="1"/>
          </p:cNvSpPr>
          <p:nvPr>
            <p:ph type="sldNum" sz="quarter" idx="12"/>
          </p:nvPr>
        </p:nvSpPr>
        <p:spPr/>
        <p:txBody>
          <a:bodyPr/>
          <a:lstStyle/>
          <a:p>
            <a:fld id="{017BDAB8-17D3-44C4-BE09-E04D6B27AF6C}" type="slidenum">
              <a:rPr lang="nb-NO" smtClean="0"/>
              <a:t>3</a:t>
            </a:fld>
            <a:endParaRPr lang="nb-NO"/>
          </a:p>
        </p:txBody>
      </p:sp>
      <p:sp>
        <p:nvSpPr>
          <p:cNvPr id="7" name="TekstSylinder 6"/>
          <p:cNvSpPr txBox="1"/>
          <p:nvPr/>
        </p:nvSpPr>
        <p:spPr>
          <a:xfrm>
            <a:off x="5299903" y="4221088"/>
            <a:ext cx="3168352"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nb-NO" b="1" dirty="0"/>
              <a:t>Sentralisering</a:t>
            </a:r>
          </a:p>
          <a:p>
            <a:pPr marL="285750" indent="-285750">
              <a:buFont typeface="Arial" panose="020B0604020202020204" pitchFamily="34" charset="0"/>
              <a:buChar char="•"/>
            </a:pPr>
            <a:r>
              <a:rPr lang="nb-NO" b="1" dirty="0" smtClean="0"/>
              <a:t>Politiets legitimitet under press</a:t>
            </a:r>
          </a:p>
          <a:p>
            <a:pPr marL="285750" indent="-285750">
              <a:buFont typeface="Arial" panose="020B0604020202020204" pitchFamily="34" charset="0"/>
              <a:buChar char="•"/>
            </a:pPr>
            <a:r>
              <a:rPr lang="nb-NO" b="1" dirty="0" smtClean="0"/>
              <a:t>Krav </a:t>
            </a:r>
            <a:r>
              <a:rPr lang="nb-NO" b="1" dirty="0"/>
              <a:t>om resultater og effektivitet</a:t>
            </a:r>
          </a:p>
          <a:p>
            <a:pPr marL="285750" indent="-285750">
              <a:buFont typeface="Arial" panose="020B0604020202020204" pitchFamily="34" charset="0"/>
              <a:buChar char="•"/>
            </a:pPr>
            <a:r>
              <a:rPr lang="nb-NO" b="1" dirty="0"/>
              <a:t>Fokus på kjerneoppgavene</a:t>
            </a:r>
          </a:p>
          <a:p>
            <a:pPr marL="285750" indent="-285750">
              <a:buFont typeface="Arial" panose="020B0604020202020204" pitchFamily="34" charset="0"/>
              <a:buChar char="•"/>
            </a:pPr>
            <a:r>
              <a:rPr lang="nb-NO" b="1" dirty="0" smtClean="0"/>
              <a:t>Kriser</a:t>
            </a:r>
            <a:endParaRPr lang="nb-NO" dirty="0"/>
          </a:p>
        </p:txBody>
      </p:sp>
    </p:spTree>
    <p:extLst>
      <p:ext uri="{BB962C8B-B14F-4D97-AF65-F5344CB8AC3E}">
        <p14:creationId xmlns:p14="http://schemas.microsoft.com/office/powerpoint/2010/main" val="1949568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611560" y="1484784"/>
            <a:ext cx="7772400" cy="1470025"/>
          </a:xfrm>
        </p:spPr>
        <p:txBody>
          <a:bodyPr>
            <a:noAutofit/>
          </a:bodyPr>
          <a:lstStyle/>
          <a:p>
            <a:r>
              <a:rPr lang="nb-NO" sz="5400" dirty="0" smtClean="0"/>
              <a:t>Takk for oppmerksomheten</a:t>
            </a:r>
            <a:endParaRPr lang="nb-NO" sz="5400" dirty="0"/>
          </a:p>
        </p:txBody>
      </p:sp>
      <p:sp>
        <p:nvSpPr>
          <p:cNvPr id="7" name="Undertittel 6"/>
          <p:cNvSpPr>
            <a:spLocks noGrp="1"/>
          </p:cNvSpPr>
          <p:nvPr>
            <p:ph type="subTitle" idx="1"/>
          </p:nvPr>
        </p:nvSpPr>
        <p:spPr>
          <a:xfrm>
            <a:off x="1371600" y="3886200"/>
            <a:ext cx="6512768" cy="1991072"/>
          </a:xfrm>
        </p:spPr>
        <p:txBody>
          <a:bodyPr>
            <a:normAutofit/>
          </a:bodyPr>
          <a:lstStyle/>
          <a:p>
            <a:r>
              <a:rPr lang="nb-NO" sz="4400" dirty="0" smtClean="0"/>
              <a:t>Synspunkter, spørsmål</a:t>
            </a:r>
            <a:r>
              <a:rPr lang="nb-NO" sz="4400" dirty="0"/>
              <a:t>, refleksjoner, kommentarer?</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30</a:t>
            </a:fld>
            <a:endParaRPr lang="nb-NO"/>
          </a:p>
        </p:txBody>
      </p:sp>
    </p:spTree>
    <p:extLst>
      <p:ext uri="{BB962C8B-B14F-4D97-AF65-F5344CB8AC3E}">
        <p14:creationId xmlns:p14="http://schemas.microsoft.com/office/powerpoint/2010/main" val="365984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44132"/>
            <a:ext cx="421196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innhold 2"/>
          <p:cNvSpPr>
            <a:spLocks noGrp="1"/>
          </p:cNvSpPr>
          <p:nvPr>
            <p:ph idx="1"/>
          </p:nvPr>
        </p:nvSpPr>
        <p:spPr/>
        <p:txBody>
          <a:bodyPr>
            <a:normAutofit/>
          </a:bodyPr>
          <a:lstStyle/>
          <a:p>
            <a:r>
              <a:rPr lang="nb-NO" sz="2800" dirty="0" smtClean="0"/>
              <a:t>Danmark, Sverige, Finland og Island</a:t>
            </a:r>
          </a:p>
          <a:p>
            <a:r>
              <a:rPr lang="nb-NO" sz="2800" dirty="0" smtClean="0"/>
              <a:t>England</a:t>
            </a:r>
          </a:p>
          <a:p>
            <a:r>
              <a:rPr lang="nb-NO" sz="2800" dirty="0" smtClean="0"/>
              <a:t>EU</a:t>
            </a:r>
          </a:p>
          <a:p>
            <a:r>
              <a:rPr lang="nb-NO" sz="2800" dirty="0" smtClean="0"/>
              <a:t>Australia, New Zealand </a:t>
            </a:r>
          </a:p>
          <a:p>
            <a:r>
              <a:rPr lang="nb-NO" sz="2800" dirty="0" smtClean="0"/>
              <a:t>USA</a:t>
            </a:r>
            <a:endParaRPr lang="en-US" sz="2800" dirty="0"/>
          </a:p>
          <a:p>
            <a:r>
              <a:rPr lang="nb-NO" sz="2800" dirty="0" smtClean="0"/>
              <a:t>Pakistan</a:t>
            </a:r>
          </a:p>
          <a:p>
            <a:r>
              <a:rPr lang="nb-NO" sz="2800" dirty="0" smtClean="0"/>
              <a:t>Kina</a:t>
            </a:r>
          </a:p>
          <a:p>
            <a:r>
              <a:rPr lang="nb-NO" sz="2800" dirty="0" smtClean="0"/>
              <a:t>Russland</a:t>
            </a:r>
            <a:endParaRPr lang="nb-NO" sz="2800" dirty="0"/>
          </a:p>
        </p:txBody>
      </p:sp>
      <p:sp>
        <p:nvSpPr>
          <p:cNvPr id="2" name="Tittel 1"/>
          <p:cNvSpPr>
            <a:spLocks noGrp="1"/>
          </p:cNvSpPr>
          <p:nvPr>
            <p:ph type="title"/>
          </p:nvPr>
        </p:nvSpPr>
        <p:spPr/>
        <p:txBody>
          <a:bodyPr/>
          <a:lstStyle/>
          <a:p>
            <a:r>
              <a:rPr lang="nb-NO" dirty="0" smtClean="0"/>
              <a:t>Politireformer – overalt?</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Rektangel 4"/>
          <p:cNvSpPr/>
          <p:nvPr/>
        </p:nvSpPr>
        <p:spPr>
          <a:xfrm>
            <a:off x="4932040" y="5733256"/>
            <a:ext cx="40577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Police corruption and police reform: The Fitzgerald inquiry in Queensland, Australia</a:t>
            </a:r>
            <a:endParaRPr lang="nb-NO" dirty="0"/>
          </a:p>
        </p:txBody>
      </p:sp>
      <p:sp>
        <p:nvSpPr>
          <p:cNvPr id="3080" name="TekstSylinder 3079"/>
          <p:cNvSpPr txBox="1"/>
          <p:nvPr/>
        </p:nvSpPr>
        <p:spPr>
          <a:xfrm>
            <a:off x="4788024" y="3506232"/>
            <a:ext cx="4176464" cy="1938992"/>
          </a:xfrm>
          <a:prstGeom prst="rect">
            <a:avLst/>
          </a:prstGeom>
          <a:noFill/>
        </p:spPr>
        <p:txBody>
          <a:bodyPr wrap="square" rtlCol="0">
            <a:spAutoFit/>
          </a:bodyPr>
          <a:lstStyle/>
          <a:p>
            <a:r>
              <a:rPr lang="nb-NO" sz="1000" b="1" dirty="0"/>
              <a:t>Russian </a:t>
            </a:r>
            <a:r>
              <a:rPr lang="nb-NO" sz="1000" b="1" dirty="0" err="1"/>
              <a:t>police</a:t>
            </a:r>
            <a:r>
              <a:rPr lang="nb-NO" sz="1000" b="1" dirty="0"/>
              <a:t> reform</a:t>
            </a:r>
            <a:r>
              <a:rPr lang="nb-NO" sz="1000" dirty="0"/>
              <a:t> (</a:t>
            </a:r>
            <a:r>
              <a:rPr lang="nb-NO" sz="1000" dirty="0" err="1"/>
              <a:t>Закон</a:t>
            </a:r>
            <a:r>
              <a:rPr lang="nb-NO" sz="1000" dirty="0"/>
              <a:t> о </a:t>
            </a:r>
            <a:r>
              <a:rPr lang="nb-NO" sz="1000" dirty="0" err="1"/>
              <a:t>Полиции</a:t>
            </a:r>
            <a:r>
              <a:rPr lang="nb-NO" sz="1000" dirty="0"/>
              <a:t> (</a:t>
            </a:r>
            <a:r>
              <a:rPr lang="nb-NO" sz="1000" dirty="0" err="1"/>
              <a:t>Zakon</a:t>
            </a:r>
            <a:r>
              <a:rPr lang="nb-NO" sz="1000" dirty="0"/>
              <a:t> o </a:t>
            </a:r>
            <a:r>
              <a:rPr lang="nb-NO" sz="1000" dirty="0" err="1"/>
              <a:t>Politsii</a:t>
            </a:r>
            <a:r>
              <a:rPr lang="nb-NO" sz="1000" dirty="0"/>
              <a:t> (Law </a:t>
            </a:r>
            <a:r>
              <a:rPr lang="nb-NO" sz="1000" dirty="0" err="1"/>
              <a:t>on</a:t>
            </a:r>
            <a:r>
              <a:rPr lang="nb-NO" sz="1000" dirty="0"/>
              <a:t> Police))) is an </a:t>
            </a:r>
            <a:r>
              <a:rPr lang="nb-NO" sz="1000" dirty="0" err="1"/>
              <a:t>ongoing</a:t>
            </a:r>
            <a:r>
              <a:rPr lang="nb-NO" sz="1000" dirty="0"/>
              <a:t> </a:t>
            </a:r>
            <a:r>
              <a:rPr lang="nb-NO" sz="1000" dirty="0" err="1"/>
              <a:t>effort</a:t>
            </a:r>
            <a:r>
              <a:rPr lang="nb-NO" sz="1000" dirty="0"/>
              <a:t> </a:t>
            </a:r>
            <a:r>
              <a:rPr lang="nb-NO" sz="1000" dirty="0" err="1"/>
              <a:t>initiated</a:t>
            </a:r>
            <a:r>
              <a:rPr lang="nb-NO" sz="1000" dirty="0"/>
              <a:t> by </a:t>
            </a:r>
            <a:r>
              <a:rPr lang="nb-NO" sz="1000" dirty="0" err="1"/>
              <a:t>then</a:t>
            </a:r>
            <a:r>
              <a:rPr lang="nb-NO" sz="1000" dirty="0"/>
              <a:t> </a:t>
            </a:r>
            <a:r>
              <a:rPr lang="nb-NO" sz="1000" u="sng" dirty="0">
                <a:hlinkClick r:id="rId3" tooltip="President of Russia"/>
              </a:rPr>
              <a:t>President</a:t>
            </a:r>
            <a:r>
              <a:rPr lang="nb-NO" sz="1000" dirty="0"/>
              <a:t> </a:t>
            </a:r>
            <a:r>
              <a:rPr lang="nb-NO" sz="1000" u="sng" dirty="0" err="1">
                <a:hlinkClick r:id="rId4" tooltip="Dmitry Medvedev"/>
              </a:rPr>
              <a:t>Dmitry</a:t>
            </a:r>
            <a:r>
              <a:rPr lang="nb-NO" sz="1000" u="sng" dirty="0">
                <a:hlinkClick r:id="rId4" tooltip="Dmitry Medvedev"/>
              </a:rPr>
              <a:t> </a:t>
            </a:r>
            <a:r>
              <a:rPr lang="nb-NO" sz="1000" u="sng" dirty="0" err="1">
                <a:hlinkClick r:id="rId4" tooltip="Dmitry Medvedev"/>
              </a:rPr>
              <a:t>Medvedev</a:t>
            </a:r>
            <a:r>
              <a:rPr lang="nb-NO" sz="1000" dirty="0"/>
              <a:t> to </a:t>
            </a:r>
            <a:r>
              <a:rPr lang="nb-NO" sz="1000" dirty="0" err="1"/>
              <a:t>improve</a:t>
            </a:r>
            <a:r>
              <a:rPr lang="nb-NO" sz="1000" dirty="0"/>
              <a:t> </a:t>
            </a:r>
            <a:r>
              <a:rPr lang="nb-NO" sz="1000" dirty="0" err="1"/>
              <a:t>the</a:t>
            </a:r>
            <a:r>
              <a:rPr lang="nb-NO" sz="1000" dirty="0"/>
              <a:t> </a:t>
            </a:r>
            <a:r>
              <a:rPr lang="nb-NO" sz="1000" dirty="0" err="1"/>
              <a:t>efficiency</a:t>
            </a:r>
            <a:r>
              <a:rPr lang="nb-NO" sz="1000" dirty="0"/>
              <a:t> </a:t>
            </a:r>
            <a:r>
              <a:rPr lang="nb-NO" sz="1000" dirty="0" err="1"/>
              <a:t>of</a:t>
            </a:r>
            <a:r>
              <a:rPr lang="nb-NO" sz="1000" dirty="0"/>
              <a:t> </a:t>
            </a:r>
            <a:r>
              <a:rPr lang="nb-NO" sz="1000" u="sng" dirty="0" err="1">
                <a:hlinkClick r:id="rId5" tooltip="Police of Russia"/>
              </a:rPr>
              <a:t>Russia's</a:t>
            </a:r>
            <a:r>
              <a:rPr lang="nb-NO" sz="1000" u="sng" dirty="0">
                <a:hlinkClick r:id="rId5" tooltip="Police of Russia"/>
              </a:rPr>
              <a:t> </a:t>
            </a:r>
            <a:r>
              <a:rPr lang="nb-NO" sz="1000" u="sng" dirty="0" err="1">
                <a:hlinkClick r:id="rId5" tooltip="Police of Russia"/>
              </a:rPr>
              <a:t>police</a:t>
            </a:r>
            <a:r>
              <a:rPr lang="nb-NO" sz="1000" u="sng" dirty="0">
                <a:hlinkClick r:id="rId5" tooltip="Police of Russia"/>
              </a:rPr>
              <a:t> </a:t>
            </a:r>
            <a:r>
              <a:rPr lang="nb-NO" sz="1000" u="sng" dirty="0" err="1">
                <a:hlinkClick r:id="rId5" tooltip="Police of Russia"/>
              </a:rPr>
              <a:t>forces</a:t>
            </a:r>
            <a:r>
              <a:rPr lang="nb-NO" sz="1000" dirty="0"/>
              <a:t>, </a:t>
            </a:r>
            <a:r>
              <a:rPr lang="nb-NO" sz="1000" dirty="0" err="1"/>
              <a:t>decrease</a:t>
            </a:r>
            <a:r>
              <a:rPr lang="nb-NO" sz="1000" dirty="0"/>
              <a:t> </a:t>
            </a:r>
            <a:r>
              <a:rPr lang="nb-NO" sz="1000" u="sng" dirty="0" err="1">
                <a:hlinkClick r:id="rId6" tooltip="Corruption in Russia"/>
              </a:rPr>
              <a:t>corruption</a:t>
            </a:r>
            <a:r>
              <a:rPr lang="nb-NO" sz="1000" dirty="0"/>
              <a:t> and </a:t>
            </a:r>
            <a:r>
              <a:rPr lang="nb-NO" sz="1000" dirty="0" err="1"/>
              <a:t>improve</a:t>
            </a:r>
            <a:r>
              <a:rPr lang="nb-NO" sz="1000" dirty="0"/>
              <a:t> </a:t>
            </a:r>
            <a:r>
              <a:rPr lang="nb-NO" sz="1000" dirty="0" err="1"/>
              <a:t>the</a:t>
            </a:r>
            <a:r>
              <a:rPr lang="nb-NO" sz="1000" dirty="0"/>
              <a:t> </a:t>
            </a:r>
            <a:r>
              <a:rPr lang="nb-NO" sz="1000" dirty="0" err="1"/>
              <a:t>public</a:t>
            </a:r>
            <a:r>
              <a:rPr lang="nb-NO" sz="1000" dirty="0"/>
              <a:t> image </a:t>
            </a:r>
            <a:r>
              <a:rPr lang="nb-NO" sz="1000" dirty="0" err="1"/>
              <a:t>of</a:t>
            </a:r>
            <a:r>
              <a:rPr lang="nb-NO" sz="1000" dirty="0"/>
              <a:t> </a:t>
            </a:r>
            <a:r>
              <a:rPr lang="nb-NO" sz="1000" u="sng" dirty="0" err="1">
                <a:hlinkClick r:id="rId7" tooltip="Law enforcement in Russia"/>
              </a:rPr>
              <a:t>law</a:t>
            </a:r>
            <a:r>
              <a:rPr lang="nb-NO" sz="1000" u="sng" dirty="0">
                <a:hlinkClick r:id="rId7" tooltip="Law enforcement in Russia"/>
              </a:rPr>
              <a:t> </a:t>
            </a:r>
            <a:r>
              <a:rPr lang="nb-NO" sz="1000" u="sng" dirty="0" err="1">
                <a:hlinkClick r:id="rId7" tooltip="Law enforcement in Russia"/>
              </a:rPr>
              <a:t>enforcement</a:t>
            </a:r>
            <a:r>
              <a:rPr lang="nb-NO" sz="1000" dirty="0"/>
              <a:t>. On 7 </a:t>
            </a:r>
            <a:r>
              <a:rPr lang="nb-NO" sz="1000" dirty="0" err="1"/>
              <a:t>February</a:t>
            </a:r>
            <a:r>
              <a:rPr lang="nb-NO" sz="1000" dirty="0"/>
              <a:t> 2011, </a:t>
            </a:r>
            <a:r>
              <a:rPr lang="nb-NO" sz="1000" dirty="0" err="1"/>
              <a:t>amendments</a:t>
            </a:r>
            <a:r>
              <a:rPr lang="nb-NO" sz="1000" dirty="0"/>
              <a:t> </a:t>
            </a:r>
            <a:r>
              <a:rPr lang="nb-NO" sz="1000" dirty="0" err="1"/>
              <a:t>were</a:t>
            </a:r>
            <a:r>
              <a:rPr lang="nb-NO" sz="1000" dirty="0"/>
              <a:t> </a:t>
            </a:r>
            <a:r>
              <a:rPr lang="nb-NO" sz="1000" dirty="0" err="1"/>
              <a:t>made</a:t>
            </a:r>
            <a:r>
              <a:rPr lang="nb-NO" sz="1000" dirty="0"/>
              <a:t> to </a:t>
            </a:r>
            <a:r>
              <a:rPr lang="nb-NO" sz="1000" dirty="0" err="1"/>
              <a:t>laws</a:t>
            </a:r>
            <a:r>
              <a:rPr lang="nb-NO" sz="1000" dirty="0"/>
              <a:t> </a:t>
            </a:r>
            <a:r>
              <a:rPr lang="nb-NO" sz="1000" dirty="0" err="1"/>
              <a:t>on</a:t>
            </a:r>
            <a:r>
              <a:rPr lang="nb-NO" sz="1000" dirty="0"/>
              <a:t> </a:t>
            </a:r>
            <a:r>
              <a:rPr lang="nb-NO" sz="1000" dirty="0" err="1"/>
              <a:t>the</a:t>
            </a:r>
            <a:r>
              <a:rPr lang="nb-NO" sz="1000" dirty="0"/>
              <a:t> </a:t>
            </a:r>
            <a:r>
              <a:rPr lang="nb-NO" sz="1000" dirty="0" err="1"/>
              <a:t>police</a:t>
            </a:r>
            <a:r>
              <a:rPr lang="nb-NO" sz="1000" dirty="0"/>
              <a:t> force, </a:t>
            </a:r>
            <a:r>
              <a:rPr lang="nb-NO" sz="1000" dirty="0" err="1"/>
              <a:t>the</a:t>
            </a:r>
            <a:r>
              <a:rPr lang="nb-NO" sz="1000" dirty="0"/>
              <a:t> </a:t>
            </a:r>
            <a:r>
              <a:rPr lang="nb-NO" sz="1000" dirty="0" err="1"/>
              <a:t>criminal</a:t>
            </a:r>
            <a:r>
              <a:rPr lang="nb-NO" sz="1000" dirty="0"/>
              <a:t> </a:t>
            </a:r>
            <a:r>
              <a:rPr lang="nb-NO" sz="1000" dirty="0" err="1"/>
              <a:t>code</a:t>
            </a:r>
            <a:r>
              <a:rPr lang="nb-NO" sz="1000" dirty="0"/>
              <a:t> and </a:t>
            </a:r>
            <a:r>
              <a:rPr lang="nb-NO" sz="1000" dirty="0" err="1"/>
              <a:t>the</a:t>
            </a:r>
            <a:r>
              <a:rPr lang="nb-NO" sz="1000" dirty="0"/>
              <a:t> </a:t>
            </a:r>
            <a:r>
              <a:rPr lang="nb-NO" sz="1000" dirty="0" err="1"/>
              <a:t>criminal</a:t>
            </a:r>
            <a:r>
              <a:rPr lang="nb-NO" sz="1000" dirty="0"/>
              <a:t> </a:t>
            </a:r>
            <a:r>
              <a:rPr lang="nb-NO" sz="1000" dirty="0" err="1"/>
              <a:t>procedure</a:t>
            </a:r>
            <a:r>
              <a:rPr lang="nb-NO" sz="1000" dirty="0"/>
              <a:t> </a:t>
            </a:r>
            <a:r>
              <a:rPr lang="nb-NO" sz="1000" dirty="0" err="1"/>
              <a:t>code</a:t>
            </a:r>
            <a:r>
              <a:rPr lang="nb-NO" sz="1000" dirty="0"/>
              <a:t>.</a:t>
            </a:r>
          </a:p>
          <a:p>
            <a:r>
              <a:rPr lang="nb-NO" sz="1000" dirty="0"/>
              <a:t>The </a:t>
            </a:r>
            <a:r>
              <a:rPr lang="nb-NO" sz="1000" dirty="0" err="1"/>
              <a:t>amendments</a:t>
            </a:r>
            <a:r>
              <a:rPr lang="nb-NO" sz="1000" dirty="0"/>
              <a:t> </a:t>
            </a:r>
            <a:r>
              <a:rPr lang="nb-NO" sz="1000" dirty="0" err="1"/>
              <a:t>came</a:t>
            </a:r>
            <a:r>
              <a:rPr lang="nb-NO" sz="1000" dirty="0"/>
              <a:t> </a:t>
            </a:r>
            <a:r>
              <a:rPr lang="nb-NO" sz="1000" dirty="0" err="1"/>
              <a:t>into</a:t>
            </a:r>
            <a:r>
              <a:rPr lang="nb-NO" sz="1000" dirty="0"/>
              <a:t> force </a:t>
            </a:r>
            <a:r>
              <a:rPr lang="nb-NO" sz="1000" dirty="0" err="1"/>
              <a:t>on</a:t>
            </a:r>
            <a:r>
              <a:rPr lang="nb-NO" sz="1000" dirty="0"/>
              <a:t> 1 </a:t>
            </a:r>
            <a:r>
              <a:rPr lang="nb-NO" sz="1000" dirty="0" err="1"/>
              <a:t>March</a:t>
            </a:r>
            <a:r>
              <a:rPr lang="nb-NO" sz="1000" dirty="0"/>
              <a:t> 2011. </a:t>
            </a:r>
            <a:r>
              <a:rPr lang="nb-NO" sz="1000" dirty="0" err="1"/>
              <a:t>These</a:t>
            </a:r>
            <a:r>
              <a:rPr lang="nb-NO" sz="1000" dirty="0"/>
              <a:t> </a:t>
            </a:r>
            <a:r>
              <a:rPr lang="nb-NO" sz="1000" dirty="0" err="1"/>
              <a:t>changes</a:t>
            </a:r>
            <a:r>
              <a:rPr lang="nb-NO" sz="1000" dirty="0"/>
              <a:t> </a:t>
            </a:r>
            <a:r>
              <a:rPr lang="nb-NO" sz="1000" dirty="0" err="1"/>
              <a:t>stipulate</a:t>
            </a:r>
            <a:r>
              <a:rPr lang="nb-NO" sz="1000" dirty="0"/>
              <a:t> a </a:t>
            </a:r>
            <a:r>
              <a:rPr lang="nb-NO" sz="1000" dirty="0" err="1"/>
              <a:t>personnel</a:t>
            </a:r>
            <a:r>
              <a:rPr lang="nb-NO" sz="1000" dirty="0"/>
              <a:t> </a:t>
            </a:r>
            <a:r>
              <a:rPr lang="nb-NO" sz="1000" dirty="0" err="1"/>
              <a:t>cut</a:t>
            </a:r>
            <a:r>
              <a:rPr lang="nb-NO" sz="1000" dirty="0"/>
              <a:t> </a:t>
            </a:r>
            <a:r>
              <a:rPr lang="nb-NO" sz="1000" dirty="0" err="1"/>
              <a:t>of</a:t>
            </a:r>
            <a:r>
              <a:rPr lang="nb-NO" sz="1000" dirty="0"/>
              <a:t> 20%, </a:t>
            </a:r>
            <a:r>
              <a:rPr lang="nb-NO" sz="1000" dirty="0" err="1"/>
              <a:t>the</a:t>
            </a:r>
            <a:r>
              <a:rPr lang="nb-NO" sz="1000" dirty="0"/>
              <a:t> </a:t>
            </a:r>
            <a:r>
              <a:rPr lang="nb-NO" sz="1000" dirty="0" err="1"/>
              <a:t>renaming</a:t>
            </a:r>
            <a:r>
              <a:rPr lang="nb-NO" sz="1000" dirty="0"/>
              <a:t> </a:t>
            </a:r>
            <a:r>
              <a:rPr lang="nb-NO" sz="1000" dirty="0" err="1"/>
              <a:t>of</a:t>
            </a:r>
            <a:r>
              <a:rPr lang="nb-NO" sz="1000" dirty="0"/>
              <a:t> </a:t>
            </a:r>
            <a:r>
              <a:rPr lang="nb-NO" sz="1000" u="sng" dirty="0">
                <a:hlinkClick r:id="rId8" tooltip="Russia"/>
              </a:rPr>
              <a:t>Russian</a:t>
            </a:r>
            <a:r>
              <a:rPr lang="nb-NO" sz="1000" dirty="0"/>
              <a:t> </a:t>
            </a:r>
            <a:r>
              <a:rPr lang="nb-NO" sz="1000" dirty="0" err="1"/>
              <a:t>law</a:t>
            </a:r>
            <a:r>
              <a:rPr lang="nb-NO" sz="1000" dirty="0"/>
              <a:t> </a:t>
            </a:r>
            <a:r>
              <a:rPr lang="nb-NO" sz="1000" dirty="0" err="1"/>
              <a:t>enforcers</a:t>
            </a:r>
            <a:r>
              <a:rPr lang="nb-NO" sz="1000" dirty="0"/>
              <a:t> from "</a:t>
            </a:r>
            <a:r>
              <a:rPr lang="nb-NO" sz="1000" u="sng" dirty="0" err="1">
                <a:hlinkClick r:id="rId9" tooltip="Militsiya"/>
              </a:rPr>
              <a:t>militsiya</a:t>
            </a:r>
            <a:r>
              <a:rPr lang="nb-NO" sz="1000" dirty="0"/>
              <a:t>" (</a:t>
            </a:r>
            <a:r>
              <a:rPr lang="nb-NO" sz="1000" dirty="0" err="1"/>
              <a:t>militia</a:t>
            </a:r>
            <a:r>
              <a:rPr lang="nb-NO" sz="1000" dirty="0"/>
              <a:t>) to "</a:t>
            </a:r>
            <a:r>
              <a:rPr lang="nb-NO" sz="1000" u="sng" dirty="0" err="1">
                <a:hlinkClick r:id="rId10" tooltip="Politsiya"/>
              </a:rPr>
              <a:t>politsiya</a:t>
            </a:r>
            <a:r>
              <a:rPr lang="nb-NO" sz="1000" dirty="0"/>
              <a:t>" (</a:t>
            </a:r>
            <a:r>
              <a:rPr lang="nb-NO" sz="1000" dirty="0" err="1"/>
              <a:t>police</a:t>
            </a:r>
            <a:r>
              <a:rPr lang="nb-NO" sz="1000" dirty="0"/>
              <a:t>), </a:t>
            </a:r>
            <a:r>
              <a:rPr lang="nb-NO" sz="1000" dirty="0" err="1"/>
              <a:t>substantial</a:t>
            </a:r>
            <a:r>
              <a:rPr lang="nb-NO" sz="1000" dirty="0"/>
              <a:t> </a:t>
            </a:r>
            <a:r>
              <a:rPr lang="nb-NO" sz="1000" dirty="0" err="1"/>
              <a:t>increases</a:t>
            </a:r>
            <a:r>
              <a:rPr lang="nb-NO" sz="1000" dirty="0"/>
              <a:t> in </a:t>
            </a:r>
            <a:r>
              <a:rPr lang="nb-NO" sz="1000" dirty="0" err="1"/>
              <a:t>wages</a:t>
            </a:r>
            <a:r>
              <a:rPr lang="nb-NO" sz="1000" dirty="0"/>
              <a:t>, </a:t>
            </a:r>
            <a:r>
              <a:rPr lang="nb-NO" sz="1000" dirty="0" err="1"/>
              <a:t>centralisation</a:t>
            </a:r>
            <a:r>
              <a:rPr lang="nb-NO" sz="1000" dirty="0"/>
              <a:t> </a:t>
            </a:r>
            <a:r>
              <a:rPr lang="nb-NO" sz="1000" dirty="0" err="1"/>
              <a:t>of</a:t>
            </a:r>
            <a:r>
              <a:rPr lang="nb-NO" sz="1000" dirty="0"/>
              <a:t> </a:t>
            </a:r>
            <a:r>
              <a:rPr lang="nb-NO" sz="1000" dirty="0" err="1"/>
              <a:t>financing</a:t>
            </a:r>
            <a:r>
              <a:rPr lang="nb-NO" sz="1000" dirty="0"/>
              <a:t>, and </a:t>
            </a:r>
            <a:r>
              <a:rPr lang="nb-NO" sz="1000" dirty="0" err="1"/>
              <a:t>several</a:t>
            </a:r>
            <a:r>
              <a:rPr lang="nb-NO" sz="1000" dirty="0"/>
              <a:t> </a:t>
            </a:r>
            <a:r>
              <a:rPr lang="nb-NO" sz="1000" dirty="0" err="1"/>
              <a:t>other</a:t>
            </a:r>
            <a:r>
              <a:rPr lang="nb-NO" sz="1000" dirty="0"/>
              <a:t> </a:t>
            </a:r>
            <a:r>
              <a:rPr lang="nb-NO" sz="1000" dirty="0" err="1"/>
              <a:t>changes</a:t>
            </a:r>
            <a:r>
              <a:rPr lang="nb-NO" sz="1000" dirty="0"/>
              <a:t>. </a:t>
            </a:r>
            <a:r>
              <a:rPr lang="nb-NO" sz="1000" dirty="0" err="1"/>
              <a:t>Around</a:t>
            </a:r>
            <a:r>
              <a:rPr lang="nb-NO" sz="1000" dirty="0"/>
              <a:t> 217 billion </a:t>
            </a:r>
            <a:r>
              <a:rPr lang="nb-NO" sz="1000" dirty="0" err="1"/>
              <a:t>rubles</a:t>
            </a:r>
            <a:r>
              <a:rPr lang="nb-NO" sz="1000" dirty="0"/>
              <a:t> ($7 billion) have </a:t>
            </a:r>
            <a:r>
              <a:rPr lang="nb-NO" sz="1000" dirty="0" err="1"/>
              <a:t>been</a:t>
            </a:r>
            <a:r>
              <a:rPr lang="nb-NO" sz="1000" dirty="0"/>
              <a:t> </a:t>
            </a:r>
            <a:r>
              <a:rPr lang="nb-NO" sz="1000" dirty="0" err="1"/>
              <a:t>allocated</a:t>
            </a:r>
            <a:r>
              <a:rPr lang="nb-NO" sz="1000" dirty="0"/>
              <a:t> from </a:t>
            </a:r>
            <a:r>
              <a:rPr lang="nb-NO" sz="1000" dirty="0" err="1"/>
              <a:t>the</a:t>
            </a:r>
            <a:r>
              <a:rPr lang="nb-NO" sz="1000" dirty="0"/>
              <a:t> </a:t>
            </a:r>
            <a:r>
              <a:rPr lang="nb-NO" sz="1000" dirty="0" err="1"/>
              <a:t>federal</a:t>
            </a:r>
            <a:r>
              <a:rPr lang="nb-NO" sz="1000" dirty="0"/>
              <a:t> </a:t>
            </a:r>
            <a:r>
              <a:rPr lang="nb-NO" sz="1000" dirty="0" err="1"/>
              <a:t>budget</a:t>
            </a:r>
            <a:r>
              <a:rPr lang="nb-NO" sz="1000" dirty="0"/>
              <a:t> to </a:t>
            </a:r>
            <a:r>
              <a:rPr lang="nb-NO" sz="1000" dirty="0" err="1"/>
              <a:t>finance</a:t>
            </a:r>
            <a:r>
              <a:rPr lang="nb-NO" sz="1000" dirty="0"/>
              <a:t> </a:t>
            </a:r>
            <a:r>
              <a:rPr lang="nb-NO" sz="1000" dirty="0" err="1"/>
              <a:t>the</a:t>
            </a:r>
            <a:r>
              <a:rPr lang="nb-NO" sz="1000" dirty="0"/>
              <a:t> reform</a:t>
            </a:r>
          </a:p>
        </p:txBody>
      </p:sp>
      <p:sp>
        <p:nvSpPr>
          <p:cNvPr id="6" name="Plassholder for lysbildenummer 5"/>
          <p:cNvSpPr>
            <a:spLocks noGrp="1"/>
          </p:cNvSpPr>
          <p:nvPr>
            <p:ph type="sldNum" sz="quarter" idx="12"/>
          </p:nvPr>
        </p:nvSpPr>
        <p:spPr/>
        <p:txBody>
          <a:bodyPr/>
          <a:lstStyle/>
          <a:p>
            <a:fld id="{017BDAB8-17D3-44C4-BE09-E04D6B27AF6C}" type="slidenum">
              <a:rPr lang="nb-NO" smtClean="0"/>
              <a:t>4</a:t>
            </a:fld>
            <a:endParaRPr lang="nb-NO"/>
          </a:p>
        </p:txBody>
      </p:sp>
      <p:sp>
        <p:nvSpPr>
          <p:cNvPr id="7" name="TekstSylinder 6"/>
          <p:cNvSpPr txBox="1"/>
          <p:nvPr/>
        </p:nvSpPr>
        <p:spPr>
          <a:xfrm>
            <a:off x="703809" y="5701186"/>
            <a:ext cx="3024336"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b-NO" sz="1600" dirty="0" smtClean="0"/>
              <a:t>Noen fellesfaktorer:</a:t>
            </a:r>
          </a:p>
          <a:p>
            <a:r>
              <a:rPr lang="nb-NO" sz="1600" dirty="0" smtClean="0"/>
              <a:t>Økonomi, effektivitet, relasjonen til befolkningen, arbeidsmåter, kultur og kritikk</a:t>
            </a:r>
            <a:endParaRPr lang="nb-NO" sz="1600" dirty="0"/>
          </a:p>
        </p:txBody>
      </p:sp>
    </p:spTree>
    <p:extLst>
      <p:ext uri="{BB962C8B-B14F-4D97-AF65-F5344CB8AC3E}">
        <p14:creationId xmlns:p14="http://schemas.microsoft.com/office/powerpoint/2010/main" val="66511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ormAutofit/>
          </a:bodyPr>
          <a:lstStyle/>
          <a:p>
            <a:r>
              <a:rPr lang="nb-NO" dirty="0" smtClean="0"/>
              <a:t>FBI-kurset Nordic Leeds, </a:t>
            </a:r>
            <a:br>
              <a:rPr lang="nb-NO" dirty="0" smtClean="0"/>
            </a:br>
            <a:r>
              <a:rPr lang="nb-NO" sz="1800" dirty="0" smtClean="0"/>
              <a:t>København september 2015</a:t>
            </a:r>
            <a:endParaRPr lang="nb-NO" sz="1800" dirty="0"/>
          </a:p>
        </p:txBody>
      </p:sp>
      <p:sp>
        <p:nvSpPr>
          <p:cNvPr id="10" name="Plassholder for innhold 9"/>
          <p:cNvSpPr>
            <a:spLocks noGrp="1"/>
          </p:cNvSpPr>
          <p:nvPr>
            <p:ph idx="1"/>
          </p:nvPr>
        </p:nvSpPr>
        <p:spPr/>
        <p:txBody>
          <a:bodyPr/>
          <a:lstStyle/>
          <a:p>
            <a:endParaRPr lang="nb-NO"/>
          </a:p>
        </p:txBody>
      </p:sp>
      <p:sp>
        <p:nvSpPr>
          <p:cNvPr id="7" name="Plassholder for bunntekst 6"/>
          <p:cNvSpPr>
            <a:spLocks noGrp="1"/>
          </p:cNvSpPr>
          <p:nvPr>
            <p:ph type="ftr" sz="quarter" idx="11"/>
          </p:nvPr>
        </p:nvSpPr>
        <p:spPr/>
        <p:txBody>
          <a:bodyPr/>
          <a:lstStyle/>
          <a:p>
            <a:endParaRPr lang="nb-NO"/>
          </a:p>
        </p:txBody>
      </p:sp>
      <p:graphicFrame>
        <p:nvGraphicFramePr>
          <p:cNvPr id="8" name="Tabell 7"/>
          <p:cNvGraphicFramePr>
            <a:graphicFrameLocks noGrp="1"/>
          </p:cNvGraphicFramePr>
          <p:nvPr>
            <p:extLst>
              <p:ext uri="{D42A27DB-BD31-4B8C-83A1-F6EECF244321}">
                <p14:modId xmlns:p14="http://schemas.microsoft.com/office/powerpoint/2010/main" val="4174068722"/>
              </p:ext>
            </p:extLst>
          </p:nvPr>
        </p:nvGraphicFramePr>
        <p:xfrm>
          <a:off x="251520" y="1556793"/>
          <a:ext cx="8712967" cy="4749918"/>
        </p:xfrm>
        <a:graphic>
          <a:graphicData uri="http://schemas.openxmlformats.org/drawingml/2006/table">
            <a:tbl>
              <a:tblPr firstRow="1" firstCol="1" bandRow="1">
                <a:tableStyleId>{5C22544A-7EE6-4342-B048-85BDC9FD1C3A}</a:tableStyleId>
              </a:tblPr>
              <a:tblGrid>
                <a:gridCol w="1117523"/>
                <a:gridCol w="1229209"/>
                <a:gridCol w="1298138"/>
                <a:gridCol w="1676602"/>
                <a:gridCol w="1622991"/>
                <a:gridCol w="1768504"/>
              </a:tblGrid>
              <a:tr h="170284">
                <a:tc>
                  <a:txBody>
                    <a:bodyPr/>
                    <a:lstStyle/>
                    <a:p>
                      <a:pPr algn="just">
                        <a:spcAft>
                          <a:spcPts val="0"/>
                        </a:spcAft>
                      </a:pPr>
                      <a:r>
                        <a:rPr lang="da-DK" sz="1100" dirty="0">
                          <a:effectLst/>
                        </a:rPr>
                        <a:t>Question</a:t>
                      </a:r>
                      <a:endParaRPr lang="nb-NO" sz="900" dirty="0">
                        <a:effectLst/>
                        <a:latin typeface="Times New Roman"/>
                        <a:ea typeface="Times New Roman"/>
                      </a:endParaRPr>
                    </a:p>
                  </a:txBody>
                  <a:tcPr marL="62861" marR="62861" marT="0" marB="0"/>
                </a:tc>
                <a:tc>
                  <a:txBody>
                    <a:bodyPr/>
                    <a:lstStyle/>
                    <a:p>
                      <a:pPr algn="just">
                        <a:spcAft>
                          <a:spcPts val="0"/>
                        </a:spcAft>
                      </a:pPr>
                      <a:r>
                        <a:rPr lang="da-DK" sz="1400" dirty="0">
                          <a:effectLst/>
                        </a:rPr>
                        <a:t>Denmark</a:t>
                      </a:r>
                      <a:endParaRPr lang="nb-NO" sz="1400" dirty="0">
                        <a:effectLst/>
                        <a:latin typeface="Times New Roman"/>
                        <a:ea typeface="Times New Roman"/>
                      </a:endParaRPr>
                    </a:p>
                  </a:txBody>
                  <a:tcPr marL="62861" marR="62861" marT="0" marB="0"/>
                </a:tc>
                <a:tc>
                  <a:txBody>
                    <a:bodyPr/>
                    <a:lstStyle/>
                    <a:p>
                      <a:pPr algn="just">
                        <a:spcAft>
                          <a:spcPts val="0"/>
                        </a:spcAft>
                      </a:pPr>
                      <a:r>
                        <a:rPr lang="da-DK" sz="1400" dirty="0">
                          <a:effectLst/>
                        </a:rPr>
                        <a:t>Sweden</a:t>
                      </a:r>
                      <a:endParaRPr lang="nb-NO" sz="1400" dirty="0">
                        <a:effectLst/>
                        <a:latin typeface="Times New Roman"/>
                        <a:ea typeface="Times New Roman"/>
                      </a:endParaRPr>
                    </a:p>
                  </a:txBody>
                  <a:tcPr marL="62861" marR="62861" marT="0" marB="0"/>
                </a:tc>
                <a:tc>
                  <a:txBody>
                    <a:bodyPr/>
                    <a:lstStyle/>
                    <a:p>
                      <a:pPr algn="just">
                        <a:spcAft>
                          <a:spcPts val="0"/>
                        </a:spcAft>
                      </a:pPr>
                      <a:r>
                        <a:rPr lang="da-DK" sz="1400" dirty="0">
                          <a:effectLst/>
                        </a:rPr>
                        <a:t>Norway</a:t>
                      </a:r>
                      <a:endParaRPr lang="nb-NO" sz="1400" dirty="0">
                        <a:effectLst/>
                        <a:latin typeface="Times New Roman"/>
                        <a:ea typeface="Times New Roman"/>
                      </a:endParaRPr>
                    </a:p>
                  </a:txBody>
                  <a:tcPr marL="62861" marR="62861" marT="0" marB="0"/>
                </a:tc>
                <a:tc>
                  <a:txBody>
                    <a:bodyPr/>
                    <a:lstStyle/>
                    <a:p>
                      <a:pPr algn="just">
                        <a:spcAft>
                          <a:spcPts val="0"/>
                        </a:spcAft>
                      </a:pPr>
                      <a:r>
                        <a:rPr lang="da-DK" sz="1400" dirty="0">
                          <a:effectLst/>
                        </a:rPr>
                        <a:t>Finland</a:t>
                      </a:r>
                      <a:endParaRPr lang="nb-NO" sz="1400" dirty="0">
                        <a:effectLst/>
                        <a:latin typeface="Times New Roman"/>
                        <a:ea typeface="Times New Roman"/>
                      </a:endParaRPr>
                    </a:p>
                  </a:txBody>
                  <a:tcPr marL="62861" marR="62861" marT="0" marB="0"/>
                </a:tc>
                <a:tc>
                  <a:txBody>
                    <a:bodyPr/>
                    <a:lstStyle/>
                    <a:p>
                      <a:pPr algn="just">
                        <a:spcAft>
                          <a:spcPts val="0"/>
                        </a:spcAft>
                      </a:pPr>
                      <a:r>
                        <a:rPr lang="da-DK" sz="1400" dirty="0" smtClean="0">
                          <a:effectLst/>
                        </a:rPr>
                        <a:t>Iceland</a:t>
                      </a:r>
                    </a:p>
                    <a:p>
                      <a:pPr algn="just">
                        <a:spcAft>
                          <a:spcPts val="0"/>
                        </a:spcAft>
                      </a:pPr>
                      <a:endParaRPr lang="nb-NO" sz="900" dirty="0">
                        <a:effectLst/>
                        <a:latin typeface="Times New Roman"/>
                        <a:ea typeface="Times New Roman"/>
                      </a:endParaRPr>
                    </a:p>
                  </a:txBody>
                  <a:tcPr marL="62861" marR="62861" marT="0" marB="0"/>
                </a:tc>
              </a:tr>
              <a:tr h="4399398">
                <a:tc>
                  <a:txBody>
                    <a:bodyPr/>
                    <a:lstStyle/>
                    <a:p>
                      <a:pPr algn="just">
                        <a:spcAft>
                          <a:spcPts val="0"/>
                        </a:spcAft>
                      </a:pPr>
                      <a:r>
                        <a:rPr lang="en-US" sz="1100" dirty="0">
                          <a:effectLst/>
                        </a:rPr>
                        <a:t>What are the Police Reforms in your country?</a:t>
                      </a:r>
                      <a:endParaRPr lang="nb-NO" sz="900" dirty="0">
                        <a:effectLst/>
                        <a:latin typeface="Times New Roman"/>
                        <a:ea typeface="Times New Roman"/>
                      </a:endParaRPr>
                    </a:p>
                  </a:txBody>
                  <a:tcPr marL="62861" marR="62861" marT="0" marB="0"/>
                </a:tc>
                <a:tc>
                  <a:txBody>
                    <a:bodyPr/>
                    <a:lstStyle/>
                    <a:p>
                      <a:pPr algn="just">
                        <a:spcAft>
                          <a:spcPts val="0"/>
                        </a:spcAft>
                      </a:pPr>
                      <a:r>
                        <a:rPr lang="en-US" sz="1100" dirty="0">
                          <a:effectLst/>
                        </a:rPr>
                        <a:t>In </a:t>
                      </a:r>
                      <a:r>
                        <a:rPr lang="en-US" sz="1100" b="1" dirty="0">
                          <a:solidFill>
                            <a:srgbClr val="FF0000"/>
                          </a:solidFill>
                          <a:effectLst/>
                        </a:rPr>
                        <a:t>2007 </a:t>
                      </a:r>
                      <a:r>
                        <a:rPr lang="en-US" sz="1100" dirty="0">
                          <a:effectLst/>
                        </a:rPr>
                        <a:t>a Police reform centralized the supreme command at the Police Commissioner and going </a:t>
                      </a:r>
                      <a:r>
                        <a:rPr lang="en-US" sz="1100" b="1" dirty="0">
                          <a:solidFill>
                            <a:srgbClr val="FF0000"/>
                          </a:solidFill>
                          <a:effectLst/>
                        </a:rPr>
                        <a:t>from 54 districts to 12. </a:t>
                      </a:r>
                      <a:endParaRPr lang="nb-NO" sz="900" b="1" dirty="0">
                        <a:solidFill>
                          <a:srgbClr val="FF0000"/>
                        </a:solidFill>
                        <a:effectLst/>
                      </a:endParaRPr>
                    </a:p>
                    <a:p>
                      <a:pPr algn="just">
                        <a:spcAft>
                          <a:spcPts val="0"/>
                        </a:spcAft>
                      </a:pPr>
                      <a:r>
                        <a:rPr lang="en-US" sz="1100" dirty="0">
                          <a:effectLst/>
                        </a:rPr>
                        <a:t> </a:t>
                      </a:r>
                      <a:endParaRPr lang="nb-NO" sz="900" dirty="0">
                        <a:effectLst/>
                      </a:endParaRPr>
                    </a:p>
                    <a:p>
                      <a:pPr algn="just">
                        <a:spcAft>
                          <a:spcPts val="0"/>
                        </a:spcAft>
                      </a:pPr>
                      <a:r>
                        <a:rPr lang="en-US" sz="1100" dirty="0">
                          <a:effectLst/>
                        </a:rPr>
                        <a:t>In 2010 a reform of the national police</a:t>
                      </a:r>
                      <a:endParaRPr lang="nb-NO" sz="900" dirty="0">
                        <a:effectLst/>
                      </a:endParaRPr>
                    </a:p>
                    <a:p>
                      <a:pPr algn="just">
                        <a:spcAft>
                          <a:spcPts val="0"/>
                        </a:spcAft>
                      </a:pPr>
                      <a:r>
                        <a:rPr lang="en-US" sz="1100" dirty="0">
                          <a:effectLst/>
                        </a:rPr>
                        <a:t> </a:t>
                      </a:r>
                      <a:endParaRPr lang="nb-NO" sz="900" dirty="0">
                        <a:effectLst/>
                      </a:endParaRPr>
                    </a:p>
                    <a:p>
                      <a:pPr algn="just">
                        <a:spcAft>
                          <a:spcPts val="0"/>
                        </a:spcAft>
                      </a:pPr>
                      <a:r>
                        <a:rPr lang="en-US" sz="1100" dirty="0">
                          <a:effectLst/>
                        </a:rPr>
                        <a:t>In </a:t>
                      </a:r>
                      <a:r>
                        <a:rPr lang="en-US" sz="1100" b="1" dirty="0">
                          <a:solidFill>
                            <a:srgbClr val="FF0000"/>
                          </a:solidFill>
                          <a:effectLst/>
                        </a:rPr>
                        <a:t>2013 a Leadership reform </a:t>
                      </a:r>
                      <a:r>
                        <a:rPr lang="en-US" sz="1100" dirty="0">
                          <a:effectLst/>
                        </a:rPr>
                        <a:t>(finished April 2014)</a:t>
                      </a:r>
                      <a:endParaRPr lang="nb-NO" sz="900" dirty="0">
                        <a:effectLst/>
                        <a:latin typeface="Times New Roman"/>
                        <a:ea typeface="Times New Roman"/>
                      </a:endParaRPr>
                    </a:p>
                  </a:txBody>
                  <a:tcPr marL="62861" marR="62861" marT="0" marB="0"/>
                </a:tc>
                <a:tc>
                  <a:txBody>
                    <a:bodyPr/>
                    <a:lstStyle/>
                    <a:p>
                      <a:pPr algn="just">
                        <a:spcAft>
                          <a:spcPts val="0"/>
                        </a:spcAft>
                      </a:pPr>
                      <a:r>
                        <a:rPr lang="en-US" sz="1100" b="1" dirty="0">
                          <a:solidFill>
                            <a:srgbClr val="FF0000"/>
                          </a:solidFill>
                          <a:effectLst/>
                        </a:rPr>
                        <a:t>One new united Police force. </a:t>
                      </a:r>
                      <a:r>
                        <a:rPr lang="en-US" sz="1100" dirty="0">
                          <a:effectLst/>
                        </a:rPr>
                        <a:t>No more local kingdoms. A new leader structure standard from end to end six levels, top chief no. 1 and employees no. 6 starting from January 2015</a:t>
                      </a:r>
                      <a:endParaRPr lang="nb-NO" sz="900" dirty="0">
                        <a:effectLst/>
                        <a:latin typeface="Times New Roman"/>
                        <a:ea typeface="Times New Roman"/>
                      </a:endParaRPr>
                    </a:p>
                  </a:txBody>
                  <a:tcPr marL="62861" marR="62861" marT="0" marB="0"/>
                </a:tc>
                <a:tc>
                  <a:txBody>
                    <a:bodyPr/>
                    <a:lstStyle/>
                    <a:p>
                      <a:pPr algn="just">
                        <a:spcAft>
                          <a:spcPts val="0"/>
                        </a:spcAft>
                      </a:pPr>
                      <a:r>
                        <a:rPr lang="en-US" sz="1100" dirty="0">
                          <a:effectLst/>
                        </a:rPr>
                        <a:t>There are </a:t>
                      </a:r>
                      <a:r>
                        <a:rPr lang="en-US" sz="1100" b="1" dirty="0">
                          <a:solidFill>
                            <a:srgbClr val="FF0000"/>
                          </a:solidFill>
                          <a:effectLst/>
                        </a:rPr>
                        <a:t>two reforms</a:t>
                      </a:r>
                      <a:r>
                        <a:rPr lang="en-US" sz="1100" dirty="0">
                          <a:effectLst/>
                        </a:rPr>
                        <a:t>; one in the security service (sorting directly under the Justice dep.), and one in the police (sorting under the Police directorate). </a:t>
                      </a:r>
                      <a:endParaRPr lang="nb-NO" sz="900" dirty="0">
                        <a:effectLst/>
                      </a:endParaRPr>
                    </a:p>
                    <a:p>
                      <a:pPr algn="just">
                        <a:spcAft>
                          <a:spcPts val="0"/>
                        </a:spcAft>
                      </a:pPr>
                      <a:r>
                        <a:rPr lang="en-US" sz="1100" dirty="0">
                          <a:effectLst/>
                        </a:rPr>
                        <a:t> </a:t>
                      </a:r>
                      <a:endParaRPr lang="nb-NO" sz="900" dirty="0">
                        <a:effectLst/>
                      </a:endParaRPr>
                    </a:p>
                    <a:p>
                      <a:pPr algn="just">
                        <a:spcAft>
                          <a:spcPts val="0"/>
                        </a:spcAft>
                      </a:pPr>
                      <a:r>
                        <a:rPr lang="en-US" sz="1100" dirty="0">
                          <a:effectLst/>
                        </a:rPr>
                        <a:t>The police reform is divided into </a:t>
                      </a:r>
                      <a:r>
                        <a:rPr lang="en-US" sz="1100" b="1" dirty="0">
                          <a:solidFill>
                            <a:srgbClr val="FF0000"/>
                          </a:solidFill>
                          <a:effectLst/>
                        </a:rPr>
                        <a:t>a quality and a structure reform.</a:t>
                      </a:r>
                      <a:endParaRPr lang="nb-NO" sz="900" b="1" dirty="0">
                        <a:solidFill>
                          <a:srgbClr val="FF0000"/>
                        </a:solidFill>
                        <a:effectLst/>
                        <a:latin typeface="Times New Roman"/>
                        <a:ea typeface="Times New Roman"/>
                      </a:endParaRPr>
                    </a:p>
                  </a:txBody>
                  <a:tcPr marL="62861" marR="62861" marT="0" marB="0"/>
                </a:tc>
                <a:tc>
                  <a:txBody>
                    <a:bodyPr/>
                    <a:lstStyle/>
                    <a:p>
                      <a:pPr algn="just">
                        <a:spcAft>
                          <a:spcPts val="0"/>
                        </a:spcAft>
                      </a:pPr>
                      <a:r>
                        <a:rPr lang="en-US" sz="1100" dirty="0">
                          <a:effectLst/>
                        </a:rPr>
                        <a:t>In the past 5 years we had a </a:t>
                      </a:r>
                      <a:r>
                        <a:rPr lang="en-US" sz="1100" b="1" dirty="0">
                          <a:solidFill>
                            <a:srgbClr val="FF0000"/>
                          </a:solidFill>
                          <a:effectLst/>
                        </a:rPr>
                        <a:t>total organizational reform,</a:t>
                      </a:r>
                      <a:r>
                        <a:rPr lang="en-US" sz="1100" dirty="0">
                          <a:effectLst/>
                        </a:rPr>
                        <a:t> which was executed in three different phases. We went </a:t>
                      </a:r>
                      <a:r>
                        <a:rPr lang="en-US" sz="1100" b="1" dirty="0">
                          <a:solidFill>
                            <a:srgbClr val="FF0000"/>
                          </a:solidFill>
                          <a:effectLst/>
                        </a:rPr>
                        <a:t>from 90 districts to 25 and then again to 11 </a:t>
                      </a:r>
                      <a:r>
                        <a:rPr lang="en-US" sz="1100" dirty="0">
                          <a:effectLst/>
                        </a:rPr>
                        <a:t>(+1).</a:t>
                      </a:r>
                      <a:endParaRPr lang="nb-NO" sz="900" dirty="0">
                        <a:effectLst/>
                        <a:latin typeface="Times New Roman"/>
                        <a:ea typeface="Times New Roman"/>
                      </a:endParaRPr>
                    </a:p>
                  </a:txBody>
                  <a:tcPr marL="62861" marR="62861" marT="0" marB="0"/>
                </a:tc>
                <a:tc>
                  <a:txBody>
                    <a:bodyPr/>
                    <a:lstStyle/>
                    <a:p>
                      <a:pPr algn="just">
                        <a:spcAft>
                          <a:spcPts val="0"/>
                        </a:spcAft>
                      </a:pPr>
                      <a:r>
                        <a:rPr lang="en-GB" sz="1100" dirty="0">
                          <a:effectLst/>
                        </a:rPr>
                        <a:t>Change of the Police Act, taking action in January 2015 resulting in the number of </a:t>
                      </a:r>
                      <a:r>
                        <a:rPr lang="en-GB" sz="1100" b="1" dirty="0">
                          <a:solidFill>
                            <a:srgbClr val="FF0000"/>
                          </a:solidFill>
                          <a:effectLst/>
                        </a:rPr>
                        <a:t>police districts being reduced from 15 to 9.  </a:t>
                      </a:r>
                      <a:r>
                        <a:rPr lang="en-GB" sz="1100" dirty="0">
                          <a:effectLst/>
                        </a:rPr>
                        <a:t>Before the change, </a:t>
                      </a:r>
                      <a:r>
                        <a:rPr lang="en-US" sz="1100" dirty="0">
                          <a:effectLst/>
                        </a:rPr>
                        <a:t>district commissioners acted as police commissioners, each in their own administrative area, with the exception of Reykjavík, where control of the police is and will be in the hands of a special police commissioner. </a:t>
                      </a:r>
                      <a:r>
                        <a:rPr lang="en-GB" sz="1100" dirty="0">
                          <a:effectLst/>
                        </a:rPr>
                        <a:t>The main goal of this change is to give each and every police district the possibility to take care of all police related tasks in the district and separate the two roles of District commissioner and Police Commissioner. </a:t>
                      </a:r>
                      <a:endParaRPr lang="nb-NO" sz="900" dirty="0">
                        <a:effectLst/>
                      </a:endParaRPr>
                    </a:p>
                    <a:p>
                      <a:pPr algn="just">
                        <a:spcAft>
                          <a:spcPts val="0"/>
                        </a:spcAft>
                      </a:pPr>
                      <a:r>
                        <a:rPr lang="en-GB" sz="1100" dirty="0">
                          <a:effectLst/>
                        </a:rPr>
                        <a:t> </a:t>
                      </a:r>
                      <a:endParaRPr lang="nb-NO" sz="900" dirty="0">
                        <a:effectLst/>
                        <a:latin typeface="Times New Roman"/>
                        <a:ea typeface="Times New Roman"/>
                      </a:endParaRPr>
                    </a:p>
                  </a:txBody>
                  <a:tcPr marL="62861" marR="62861" marT="0" marB="0"/>
                </a:tc>
              </a:tr>
            </a:tbl>
          </a:graphicData>
        </a:graphic>
      </p:graphicFrame>
      <p:sp>
        <p:nvSpPr>
          <p:cNvPr id="2" name="Plassholder for lysbildenummer 1"/>
          <p:cNvSpPr>
            <a:spLocks noGrp="1"/>
          </p:cNvSpPr>
          <p:nvPr>
            <p:ph type="sldNum" sz="quarter" idx="12"/>
          </p:nvPr>
        </p:nvSpPr>
        <p:spPr/>
        <p:txBody>
          <a:bodyPr/>
          <a:lstStyle/>
          <a:p>
            <a:fld id="{017BDAB8-17D3-44C4-BE09-E04D6B27AF6C}" type="slidenum">
              <a:rPr lang="nb-NO" smtClean="0"/>
              <a:t>5</a:t>
            </a:fld>
            <a:endParaRPr lang="nb-NO"/>
          </a:p>
        </p:txBody>
      </p:sp>
      <p:sp>
        <p:nvSpPr>
          <p:cNvPr id="3" name="TekstSylinder 2"/>
          <p:cNvSpPr txBox="1"/>
          <p:nvPr/>
        </p:nvSpPr>
        <p:spPr>
          <a:xfrm>
            <a:off x="1979712" y="5445224"/>
            <a:ext cx="496855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b-NO" dirty="0" smtClean="0"/>
              <a:t>Typiske trekk ved reformer i de nordiske lands politi. Struktur og sentralisering er nøkkelfaktorer.</a:t>
            </a:r>
            <a:endParaRPr lang="nb-NO" dirty="0"/>
          </a:p>
        </p:txBody>
      </p:sp>
    </p:spTree>
    <p:extLst>
      <p:ext uri="{BB962C8B-B14F-4D97-AF65-F5344CB8AC3E}">
        <p14:creationId xmlns:p14="http://schemas.microsoft.com/office/powerpoint/2010/main" val="143761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pPr algn="l"/>
            <a:r>
              <a:rPr lang="nb-NO" dirty="0" smtClean="0"/>
              <a:t>Den skotske politireformen</a:t>
            </a:r>
            <a:br>
              <a:rPr lang="nb-NO" dirty="0" smtClean="0"/>
            </a:br>
            <a:r>
              <a:rPr lang="nb-NO" sz="2200" dirty="0" smtClean="0"/>
              <a:t>Noen erfaringer , kilde: professor </a:t>
            </a:r>
            <a:r>
              <a:rPr lang="nb-NO" sz="2200" dirty="0" err="1" smtClean="0"/>
              <a:t>Fyfe</a:t>
            </a:r>
            <a:r>
              <a:rPr lang="nb-NO" sz="2200" dirty="0" smtClean="0"/>
              <a:t>, 2016</a:t>
            </a:r>
            <a:endParaRPr lang="nb-NO" sz="2200" dirty="0"/>
          </a:p>
        </p:txBody>
      </p:sp>
      <p:sp>
        <p:nvSpPr>
          <p:cNvPr id="6" name="Plassholder for tekst 5"/>
          <p:cNvSpPr>
            <a:spLocks noGrp="1"/>
          </p:cNvSpPr>
          <p:nvPr>
            <p:ph type="body" idx="1"/>
          </p:nvPr>
        </p:nvSpPr>
        <p:spPr/>
        <p:txBody>
          <a:bodyPr/>
          <a:lstStyle/>
          <a:p>
            <a:r>
              <a:rPr lang="nb-NO" dirty="0" smtClean="0"/>
              <a:t>Tre målsettinger</a:t>
            </a:r>
            <a:endParaRPr lang="nb-NO" dirty="0"/>
          </a:p>
        </p:txBody>
      </p:sp>
      <p:sp>
        <p:nvSpPr>
          <p:cNvPr id="7" name="Plassholder for innhold 6"/>
          <p:cNvSpPr>
            <a:spLocks noGrp="1"/>
          </p:cNvSpPr>
          <p:nvPr>
            <p:ph sz="half" idx="2"/>
          </p:nvPr>
        </p:nvSpPr>
        <p:spPr/>
        <p:txBody>
          <a:bodyPr>
            <a:normAutofit fontScale="85000" lnSpcReduction="20000"/>
          </a:bodyPr>
          <a:lstStyle/>
          <a:p>
            <a:r>
              <a:rPr lang="nb-NO" dirty="0" smtClean="0"/>
              <a:t>Bedret indre effektivitet</a:t>
            </a:r>
          </a:p>
          <a:p>
            <a:pPr lvl="1"/>
            <a:r>
              <a:rPr lang="nb-NO" dirty="0" smtClean="0"/>
              <a:t>Å opprettholde og forbedre polititjenesten tross økonomiske kutt</a:t>
            </a:r>
          </a:p>
          <a:p>
            <a:r>
              <a:rPr lang="nb-NO" dirty="0" smtClean="0"/>
              <a:t>Bedret ekstern effektivitet</a:t>
            </a:r>
          </a:p>
          <a:p>
            <a:pPr lvl="1"/>
            <a:r>
              <a:rPr lang="nb-NO" dirty="0" smtClean="0"/>
              <a:t>Øke nasjonal kapasitet</a:t>
            </a:r>
          </a:p>
          <a:p>
            <a:pPr lvl="1"/>
            <a:r>
              <a:rPr lang="nb-NO" dirty="0" smtClean="0"/>
              <a:t>Og forbedre tilgang til spesialenheter landet over</a:t>
            </a:r>
          </a:p>
          <a:p>
            <a:r>
              <a:rPr lang="nb-NO" dirty="0" smtClean="0"/>
              <a:t>Bedre engasjement</a:t>
            </a:r>
          </a:p>
          <a:p>
            <a:pPr lvl="1"/>
            <a:r>
              <a:rPr lang="nb-NO" dirty="0" smtClean="0"/>
              <a:t>Å styrke forbindelsen mellom politi og lokalsamfunn</a:t>
            </a:r>
          </a:p>
          <a:p>
            <a:endParaRPr lang="nb-NO" dirty="0"/>
          </a:p>
          <a:p>
            <a:r>
              <a:rPr lang="nb-NO" dirty="0" smtClean="0"/>
              <a:t>Skulle lede til en bærekraftig modell for politi og politivirksomhet i </a:t>
            </a:r>
            <a:r>
              <a:rPr lang="nb-NO" dirty="0"/>
              <a:t>S</a:t>
            </a:r>
            <a:r>
              <a:rPr lang="nb-NO" dirty="0" smtClean="0"/>
              <a:t>kottland</a:t>
            </a:r>
          </a:p>
          <a:p>
            <a:endParaRPr lang="nb-NO" dirty="0"/>
          </a:p>
        </p:txBody>
      </p:sp>
      <p:sp>
        <p:nvSpPr>
          <p:cNvPr id="8" name="Plassholder for tekst 7"/>
          <p:cNvSpPr>
            <a:spLocks noGrp="1"/>
          </p:cNvSpPr>
          <p:nvPr>
            <p:ph type="body" sz="quarter" idx="3"/>
          </p:nvPr>
        </p:nvSpPr>
        <p:spPr>
          <a:xfrm>
            <a:off x="4645025" y="1535112"/>
            <a:ext cx="4103439" cy="2109911"/>
          </a:xfrm>
        </p:spPr>
        <p:txBody>
          <a:bodyPr>
            <a:normAutofit fontScale="55000" lnSpcReduction="20000"/>
          </a:bodyPr>
          <a:lstStyle/>
          <a:p>
            <a:endParaRPr lang="nb-NO" sz="3200" dirty="0" smtClean="0"/>
          </a:p>
          <a:p>
            <a:endParaRPr lang="nb-NO" sz="3200" dirty="0"/>
          </a:p>
          <a:p>
            <a:r>
              <a:rPr lang="nb-NO" sz="3200" dirty="0" smtClean="0"/>
              <a:t>Tilliten </a:t>
            </a:r>
            <a:r>
              <a:rPr lang="nb-NO" sz="3200" dirty="0"/>
              <a:t>til politiet sank etter reform i Skottland</a:t>
            </a:r>
          </a:p>
          <a:p>
            <a:endParaRPr lang="nb-NO" dirty="0"/>
          </a:p>
          <a:p>
            <a:r>
              <a:rPr lang="nb-NO" dirty="0" smtClean="0"/>
              <a:t>Den </a:t>
            </a:r>
            <a:r>
              <a:rPr lang="nb-NO" dirty="0"/>
              <a:t>skotske politireformen har på mange måter </a:t>
            </a:r>
            <a:r>
              <a:rPr lang="nb-NO" dirty="0" smtClean="0"/>
              <a:t>vært </a:t>
            </a:r>
            <a:r>
              <a:rPr lang="nb-NO" dirty="0"/>
              <a:t>en fiasko, ifølge professor Nicholas </a:t>
            </a:r>
            <a:r>
              <a:rPr lang="nb-NO" dirty="0" err="1"/>
              <a:t>Fyfe</a:t>
            </a:r>
            <a:r>
              <a:rPr lang="nb-NO" dirty="0"/>
              <a:t>. Han håper norske myndigheter tar lærdom av studiene fra Skottland, og justerer kursen på den norske reformen</a:t>
            </a:r>
            <a:r>
              <a:rPr lang="nb-NO" dirty="0" smtClean="0"/>
              <a:t>.</a:t>
            </a:r>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pic>
        <p:nvPicPr>
          <p:cNvPr id="5122" name="Picture 2" descr="C:\Users\Runglo\Pictures\Politi Skottland.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658577" y="476672"/>
            <a:ext cx="2457599" cy="14458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p:cNvSpPr txBox="1"/>
          <p:nvPr/>
        </p:nvSpPr>
        <p:spPr>
          <a:xfrm>
            <a:off x="4793756" y="3356992"/>
            <a:ext cx="3888432" cy="3477875"/>
          </a:xfrm>
          <a:prstGeom prst="rect">
            <a:avLst/>
          </a:prstGeom>
          <a:noFill/>
        </p:spPr>
        <p:txBody>
          <a:bodyPr wrap="square" rtlCol="0">
            <a:spAutoFit/>
          </a:bodyPr>
          <a:lstStyle/>
          <a:p>
            <a:r>
              <a:rPr lang="nb-NO" dirty="0" smtClean="0"/>
              <a:t>Tre ikke-intenderte konsekvenser:</a:t>
            </a:r>
          </a:p>
          <a:p>
            <a:pPr marL="342900" indent="-342900">
              <a:buAutoNum type="arabicPeriod"/>
            </a:pPr>
            <a:r>
              <a:rPr lang="nb-NO" dirty="0" smtClean="0"/>
              <a:t>En endring kultur av kontroll</a:t>
            </a:r>
          </a:p>
          <a:p>
            <a:pPr marL="342900" indent="-342900">
              <a:buAutoNum type="arabicPeriod"/>
            </a:pPr>
            <a:r>
              <a:rPr lang="nb-NO" dirty="0" smtClean="0"/>
              <a:t>Politisering av politiet, lokal krise</a:t>
            </a:r>
          </a:p>
          <a:p>
            <a:pPr marL="342900" indent="-342900">
              <a:buAutoNum type="arabicPeriod"/>
            </a:pPr>
            <a:r>
              <a:rPr lang="nb-NO" dirty="0" smtClean="0"/>
              <a:t>Tap av tillit</a:t>
            </a:r>
          </a:p>
          <a:p>
            <a:endParaRPr lang="nb-NO" dirty="0"/>
          </a:p>
          <a:p>
            <a:r>
              <a:rPr lang="nb-NO" dirty="0" smtClean="0"/>
              <a:t>Noen detaljer:</a:t>
            </a:r>
          </a:p>
          <a:p>
            <a:pPr marL="285750" indent="-285750">
              <a:buFont typeface="Arial" panose="020B0604020202020204" pitchFamily="34" charset="0"/>
              <a:buChar char="•"/>
            </a:pPr>
            <a:r>
              <a:rPr lang="nb-NO" sz="1600" dirty="0" smtClean="0"/>
              <a:t>Sentralisering </a:t>
            </a:r>
          </a:p>
          <a:p>
            <a:pPr marL="285750" indent="-285750">
              <a:buFont typeface="Arial" panose="020B0604020202020204" pitchFamily="34" charset="0"/>
              <a:buChar char="•"/>
            </a:pPr>
            <a:r>
              <a:rPr lang="nb-NO" sz="1600" dirty="0" smtClean="0"/>
              <a:t>Erosjon av lokale politiressurser</a:t>
            </a:r>
          </a:p>
          <a:p>
            <a:pPr marL="285750" indent="-285750">
              <a:buFont typeface="Arial" panose="020B0604020202020204" pitchFamily="34" charset="0"/>
              <a:buChar char="•"/>
            </a:pPr>
            <a:r>
              <a:rPr lang="nb-NO" sz="1600" dirty="0" smtClean="0"/>
              <a:t>Bekymring </a:t>
            </a:r>
            <a:r>
              <a:rPr lang="nb-NO" sz="1600" dirty="0" err="1" smtClean="0"/>
              <a:t>mht</a:t>
            </a:r>
            <a:r>
              <a:rPr lang="nb-NO" sz="1600" dirty="0" smtClean="0"/>
              <a:t> informasjonsdeling</a:t>
            </a:r>
          </a:p>
          <a:p>
            <a:pPr marL="285750" indent="-285750">
              <a:buFont typeface="Arial" panose="020B0604020202020204" pitchFamily="34" charset="0"/>
              <a:buChar char="•"/>
            </a:pPr>
            <a:r>
              <a:rPr lang="nb-NO" sz="1600" dirty="0" smtClean="0"/>
              <a:t>Lokale politifolk fikk nedgang i ferdigheter</a:t>
            </a:r>
          </a:p>
          <a:p>
            <a:pPr marL="285750" indent="-285750">
              <a:buFont typeface="Arial" panose="020B0604020202020204" pitchFamily="34" charset="0"/>
              <a:buChar char="•"/>
            </a:pPr>
            <a:r>
              <a:rPr lang="nb-NO" sz="1600" dirty="0" smtClean="0"/>
              <a:t>Mindre lokal autonomi til politimestre</a:t>
            </a:r>
          </a:p>
          <a:p>
            <a:pPr marL="285750" indent="-285750">
              <a:buFont typeface="Arial" panose="020B0604020202020204" pitchFamily="34" charset="0"/>
              <a:buChar char="•"/>
            </a:pPr>
            <a:endParaRPr lang="nb-NO" sz="1600" dirty="0"/>
          </a:p>
        </p:txBody>
      </p:sp>
      <p:sp>
        <p:nvSpPr>
          <p:cNvPr id="2" name="Plassholder for lysbildenummer 1"/>
          <p:cNvSpPr>
            <a:spLocks noGrp="1"/>
          </p:cNvSpPr>
          <p:nvPr>
            <p:ph type="sldNum" sz="quarter" idx="12"/>
          </p:nvPr>
        </p:nvSpPr>
        <p:spPr/>
        <p:txBody>
          <a:bodyPr/>
          <a:lstStyle/>
          <a:p>
            <a:fld id="{017BDAB8-17D3-44C4-BE09-E04D6B27AF6C}" type="slidenum">
              <a:rPr lang="nb-NO" smtClean="0"/>
              <a:t>6</a:t>
            </a:fld>
            <a:endParaRPr lang="nb-NO"/>
          </a:p>
        </p:txBody>
      </p:sp>
    </p:spTree>
    <p:extLst>
      <p:ext uri="{BB962C8B-B14F-4D97-AF65-F5344CB8AC3E}">
        <p14:creationId xmlns:p14="http://schemas.microsoft.com/office/powerpoint/2010/main" val="176989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3"/>
          <p:cNvSpPr txBox="1">
            <a:spLocks/>
          </p:cNvSpPr>
          <p:nvPr/>
        </p:nvSpPr>
        <p:spPr>
          <a:xfrm>
            <a:off x="1011351" y="533646"/>
            <a:ext cx="6840760" cy="6739949"/>
          </a:xfrm>
          <a:prstGeom prst="rect">
            <a:avLst/>
          </a:prstGeom>
          <a:noFill/>
        </p:spPr>
        <p:txBody>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r>
              <a:rPr lang="nb-NO" sz="3200" dirty="0" smtClean="0">
                <a:solidFill>
                  <a:schemeClr val="bg1"/>
                </a:solidFill>
              </a:rPr>
              <a:t>Nærpolitireformen</a:t>
            </a:r>
          </a:p>
          <a:p>
            <a:endParaRPr lang="nb-NO" sz="3200" dirty="0">
              <a:solidFill>
                <a:schemeClr val="bg1"/>
              </a:solidFill>
            </a:endParaRPr>
          </a:p>
          <a:p>
            <a:endParaRPr lang="nb-NO" sz="3200" dirty="0" smtClean="0">
              <a:solidFill>
                <a:schemeClr val="bg1"/>
              </a:solidFill>
            </a:endParaRPr>
          </a:p>
        </p:txBody>
      </p:sp>
      <p:sp>
        <p:nvSpPr>
          <p:cNvPr id="2" name="Tittel 1"/>
          <p:cNvSpPr>
            <a:spLocks noGrp="1"/>
          </p:cNvSpPr>
          <p:nvPr>
            <p:ph type="title"/>
          </p:nvPr>
        </p:nvSpPr>
        <p:spPr>
          <a:xfrm>
            <a:off x="464025" y="0"/>
            <a:ext cx="8229600" cy="1143000"/>
          </a:xfrm>
          <a:solidFill>
            <a:schemeClr val="bg1"/>
          </a:solidFill>
        </p:spPr>
        <p:txBody>
          <a:bodyPr/>
          <a:lstStyle/>
          <a:p>
            <a:r>
              <a:rPr lang="nb-NO" dirty="0" smtClean="0"/>
              <a:t>Bakgrunn for Nærpolitireformen</a:t>
            </a:r>
            <a:endParaRPr lang="nb-NO" dirty="0"/>
          </a:p>
        </p:txBody>
      </p:sp>
      <p:sp>
        <p:nvSpPr>
          <p:cNvPr id="3" name="Plassholder for innhold 2"/>
          <p:cNvSpPr>
            <a:spLocks noGrp="1"/>
          </p:cNvSpPr>
          <p:nvPr>
            <p:ph idx="1"/>
          </p:nvPr>
        </p:nvSpPr>
        <p:spPr>
          <a:xfrm>
            <a:off x="464025" y="1268760"/>
            <a:ext cx="7996407" cy="5462067"/>
          </a:xfrm>
          <a:solidFill>
            <a:schemeClr val="bg1"/>
          </a:solidFill>
        </p:spPr>
        <p:txBody>
          <a:bodyPr>
            <a:normAutofit fontScale="92500" lnSpcReduction="20000"/>
          </a:bodyPr>
          <a:lstStyle/>
          <a:p>
            <a:r>
              <a:rPr lang="nb-NO" dirty="0"/>
              <a:t>Se megatrendene</a:t>
            </a:r>
          </a:p>
          <a:p>
            <a:r>
              <a:rPr lang="nb-NO" dirty="0" smtClean="0"/>
              <a:t>NPM offentlig sektor </a:t>
            </a:r>
            <a:r>
              <a:rPr lang="nb-NO" dirty="0" smtClean="0"/>
              <a:t>– reformer i ulike sektorer og etater - også </a:t>
            </a:r>
            <a:r>
              <a:rPr lang="nb-NO" dirty="0" smtClean="0"/>
              <a:t>politiet</a:t>
            </a:r>
            <a:endParaRPr lang="nb-NO" dirty="0"/>
          </a:p>
          <a:p>
            <a:r>
              <a:rPr lang="nb-NO" dirty="0" smtClean="0"/>
              <a:t>Politiet: betydelig </a:t>
            </a:r>
            <a:r>
              <a:rPr lang="nb-NO" dirty="0"/>
              <a:t>tilførsel av midler gjennom flere år uten forventet </a:t>
            </a:r>
            <a:r>
              <a:rPr lang="nb-NO" dirty="0" smtClean="0"/>
              <a:t>resultatforbedring </a:t>
            </a:r>
            <a:r>
              <a:rPr lang="nb-NO" dirty="0"/>
              <a:t>2005-2012</a:t>
            </a:r>
          </a:p>
          <a:p>
            <a:r>
              <a:rPr lang="nb-NO" dirty="0"/>
              <a:t>Politireform 2000 - oppfølging</a:t>
            </a:r>
          </a:p>
          <a:p>
            <a:r>
              <a:rPr lang="nb-NO" dirty="0"/>
              <a:t>Resultatreformen</a:t>
            </a:r>
          </a:p>
          <a:p>
            <a:r>
              <a:rPr lang="nb-NO" dirty="0"/>
              <a:t>22.7.2011</a:t>
            </a:r>
          </a:p>
          <a:p>
            <a:r>
              <a:rPr lang="nb-NO" dirty="0"/>
              <a:t>22.juli-kommisjonen</a:t>
            </a:r>
          </a:p>
          <a:p>
            <a:r>
              <a:rPr lang="nb-NO" dirty="0"/>
              <a:t>Politianalysen</a:t>
            </a:r>
          </a:p>
          <a:p>
            <a:r>
              <a:rPr lang="nb-NO" dirty="0"/>
              <a:t>Politisk enighet – politisk beslutning</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7BDAB8-17D3-44C4-BE09-E04D6B27AF6C}" type="slidenum">
              <a:rPr lang="nb-NO" smtClean="0"/>
              <a:t>7</a:t>
            </a:fld>
            <a:endParaRPr lang="nb-NO"/>
          </a:p>
        </p:txBody>
      </p:sp>
    </p:spTree>
    <p:extLst>
      <p:ext uri="{BB962C8B-B14F-4D97-AF65-F5344CB8AC3E}">
        <p14:creationId xmlns:p14="http://schemas.microsoft.com/office/powerpoint/2010/main" val="28446416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smtClean="0"/>
              <a:t>22.juli-kommisjonen – </a:t>
            </a:r>
            <a:endParaRPr lang="nb-NO" sz="2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620237" y="260648"/>
            <a:ext cx="232967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ssholder for bunntekst 3"/>
          <p:cNvSpPr>
            <a:spLocks noGrp="1"/>
          </p:cNvSpPr>
          <p:nvPr>
            <p:ph type="ftr" sz="quarter" idx="11"/>
          </p:nvPr>
        </p:nvSpPr>
        <p:spPr/>
        <p:txBody>
          <a:bodyPr/>
          <a:lstStyle/>
          <a:p>
            <a:endParaRPr lang="nb-NO"/>
          </a:p>
        </p:txBody>
      </p:sp>
      <p:sp>
        <p:nvSpPr>
          <p:cNvPr id="5" name="Rektangel 4"/>
          <p:cNvSpPr/>
          <p:nvPr/>
        </p:nvSpPr>
        <p:spPr>
          <a:xfrm>
            <a:off x="539552" y="1556792"/>
            <a:ext cx="7776864" cy="4493538"/>
          </a:xfrm>
          <a:prstGeom prst="rect">
            <a:avLst/>
          </a:prstGeom>
        </p:spPr>
        <p:txBody>
          <a:bodyPr wrap="square">
            <a:spAutoFit/>
          </a:bodyPr>
          <a:lstStyle/>
          <a:p>
            <a:r>
              <a:rPr lang="nb-NO" sz="1600" dirty="0"/>
              <a:t>«Det er ikke én årsak alene som kan forklare responsen – verken for det som sviktet, eller det som fungerte. Kommisjonen mener likevel å ha observert at enkelte grunnleggende forutsetninger er avgjørende for etatenes prestasjoner. </a:t>
            </a:r>
            <a:endParaRPr lang="nb-NO" sz="1600" dirty="0" smtClean="0"/>
          </a:p>
          <a:p>
            <a:endParaRPr lang="nb-NO" sz="1600" dirty="0"/>
          </a:p>
          <a:p>
            <a:r>
              <a:rPr lang="nb-NO" sz="1600" dirty="0" smtClean="0"/>
              <a:t>Der </a:t>
            </a:r>
            <a:r>
              <a:rPr lang="nb-NO" sz="1600" dirty="0"/>
              <a:t>det sviktet, skyldtes det primært at</a:t>
            </a:r>
            <a:r>
              <a:rPr lang="nb-NO" sz="1600" dirty="0" smtClean="0"/>
              <a:t>:</a:t>
            </a:r>
          </a:p>
          <a:p>
            <a:endParaRPr lang="nb-NO" sz="1600" dirty="0"/>
          </a:p>
          <a:p>
            <a:r>
              <a:rPr lang="nb-NO" sz="1600" dirty="0"/>
              <a:t>Evnen til å </a:t>
            </a:r>
            <a:r>
              <a:rPr lang="nb-NO" sz="1600" u="sng" dirty="0"/>
              <a:t>erkjenne risiko </a:t>
            </a:r>
            <a:r>
              <a:rPr lang="nb-NO" sz="1600" dirty="0"/>
              <a:t>og </a:t>
            </a:r>
            <a:r>
              <a:rPr lang="nb-NO" sz="1600" u="sng" dirty="0"/>
              <a:t>ta lærdom av øvelser </a:t>
            </a:r>
            <a:r>
              <a:rPr lang="nb-NO" sz="1600" dirty="0"/>
              <a:t>har vært for liten.</a:t>
            </a:r>
          </a:p>
          <a:p>
            <a:r>
              <a:rPr lang="nb-NO" sz="1600" dirty="0"/>
              <a:t>Evnen til å gjennomføre det man har bestemt seg for, og til å </a:t>
            </a:r>
            <a:r>
              <a:rPr lang="nb-NO" sz="1600" u="sng" dirty="0"/>
              <a:t>bruke planene </a:t>
            </a:r>
            <a:r>
              <a:rPr lang="nb-NO" sz="1600" dirty="0"/>
              <a:t>man har utviklet, har vært for svak.</a:t>
            </a:r>
          </a:p>
          <a:p>
            <a:r>
              <a:rPr lang="nb-NO" sz="1600" dirty="0"/>
              <a:t>Evnen til å </a:t>
            </a:r>
            <a:r>
              <a:rPr lang="nb-NO" sz="1600" u="sng" dirty="0"/>
              <a:t>koordinere og samhandle</a:t>
            </a:r>
            <a:r>
              <a:rPr lang="nb-NO" sz="1600" dirty="0"/>
              <a:t> har vært mangelfull.</a:t>
            </a:r>
          </a:p>
          <a:p>
            <a:r>
              <a:rPr lang="nb-NO" sz="1600" dirty="0"/>
              <a:t>Potensialet i </a:t>
            </a:r>
            <a:r>
              <a:rPr lang="nb-NO" sz="1600" u="sng" dirty="0"/>
              <a:t>informasjons- og kommunikasjonsteknologi </a:t>
            </a:r>
            <a:r>
              <a:rPr lang="nb-NO" sz="1600" dirty="0"/>
              <a:t>har ikke vært godt nok utnyttet.</a:t>
            </a:r>
          </a:p>
          <a:p>
            <a:r>
              <a:rPr lang="nb-NO" sz="1600" u="sng" dirty="0"/>
              <a:t>Ledelsens evne og vilje </a:t>
            </a:r>
            <a:r>
              <a:rPr lang="nb-NO" sz="1600" dirty="0"/>
              <a:t>til å klargjøre ansvar, etablere mål og treffe tiltak for å oppnå resultater har vært utilstrekkelig.</a:t>
            </a:r>
          </a:p>
          <a:p>
            <a:r>
              <a:rPr lang="nb-NO" sz="2000" dirty="0">
                <a:solidFill>
                  <a:srgbClr val="FF0000"/>
                </a:solidFill>
              </a:rPr>
              <a:t>Etter kommisjonens mening handler disse lærdommene i større grad om </a:t>
            </a:r>
            <a:r>
              <a:rPr lang="nb-NO" sz="2000" i="1" u="sng" dirty="0">
                <a:solidFill>
                  <a:srgbClr val="FF0000"/>
                </a:solidFill>
              </a:rPr>
              <a:t>ledelse, samhandling, kultur og holdninger </a:t>
            </a:r>
            <a:r>
              <a:rPr lang="nb-NO" sz="2000" dirty="0">
                <a:solidFill>
                  <a:srgbClr val="FF0000"/>
                </a:solidFill>
              </a:rPr>
              <a:t>– enn mangel på ressurser, behov for ny lovgivning, organisering eller store verdivalg.»</a:t>
            </a:r>
          </a:p>
          <a:p>
            <a:endParaRPr lang="nb-NO" dirty="0"/>
          </a:p>
        </p:txBody>
      </p:sp>
      <p:sp>
        <p:nvSpPr>
          <p:cNvPr id="6" name="Plassholder for lysbildenummer 5"/>
          <p:cNvSpPr>
            <a:spLocks noGrp="1"/>
          </p:cNvSpPr>
          <p:nvPr>
            <p:ph type="sldNum" sz="quarter" idx="12"/>
          </p:nvPr>
        </p:nvSpPr>
        <p:spPr/>
        <p:txBody>
          <a:bodyPr/>
          <a:lstStyle/>
          <a:p>
            <a:fld id="{017BDAB8-17D3-44C4-BE09-E04D6B27AF6C}" type="slidenum">
              <a:rPr lang="nb-NO" smtClean="0"/>
              <a:t>8</a:t>
            </a:fld>
            <a:endParaRPr lang="nb-NO"/>
          </a:p>
        </p:txBody>
      </p:sp>
      <p:sp>
        <p:nvSpPr>
          <p:cNvPr id="3" name="TekstSylinder 2"/>
          <p:cNvSpPr txBox="1"/>
          <p:nvPr/>
        </p:nvSpPr>
        <p:spPr>
          <a:xfrm>
            <a:off x="385177" y="5865664"/>
            <a:ext cx="806489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b-NO" sz="1600" dirty="0" smtClean="0"/>
              <a:t>En omfattende og viktig rapport: vendepunkt for offentlig forvaltning generelt og politiet spesielt. Noen kritiske merknader til rapporten.</a:t>
            </a:r>
            <a:endParaRPr lang="nb-NO" sz="1600" dirty="0"/>
          </a:p>
        </p:txBody>
      </p:sp>
    </p:spTree>
    <p:extLst>
      <p:ext uri="{BB962C8B-B14F-4D97-AF65-F5344CB8AC3E}">
        <p14:creationId xmlns:p14="http://schemas.microsoft.com/office/powerpoint/2010/main" val="2328038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b="1" dirty="0" smtClean="0"/>
              <a:t>Politianalysen – «</a:t>
            </a:r>
            <a:r>
              <a:rPr lang="nb-NO" b="1" i="1" dirty="0" smtClean="0"/>
              <a:t>Ett </a:t>
            </a:r>
            <a:r>
              <a:rPr lang="nb-NO" b="1" dirty="0" smtClean="0"/>
              <a:t>politi rustet for å møte fremtidens utfordringer»</a:t>
            </a:r>
            <a:endParaRPr lang="nb-NO" b="1" dirty="0"/>
          </a:p>
        </p:txBody>
      </p:sp>
      <p:sp>
        <p:nvSpPr>
          <p:cNvPr id="3" name="Content Placeholder 2"/>
          <p:cNvSpPr>
            <a:spLocks noGrp="1"/>
          </p:cNvSpPr>
          <p:nvPr>
            <p:ph idx="1"/>
          </p:nvPr>
        </p:nvSpPr>
        <p:spPr/>
        <p:txBody>
          <a:bodyPr>
            <a:normAutofit fontScale="92500" lnSpcReduction="20000"/>
          </a:bodyPr>
          <a:lstStyle/>
          <a:p>
            <a:r>
              <a:rPr lang="nb-NO" dirty="0" smtClean="0"/>
              <a:t>Offentlig utredning 2012-2013</a:t>
            </a:r>
          </a:p>
          <a:p>
            <a:pPr>
              <a:buFont typeface="Wingdings" panose="05000000000000000000" pitchFamily="2" charset="2"/>
              <a:buChar char="Ø"/>
            </a:pPr>
            <a:r>
              <a:rPr lang="nb-NO" dirty="0" smtClean="0"/>
              <a:t>Strukturreform</a:t>
            </a:r>
          </a:p>
          <a:p>
            <a:pPr lvl="1"/>
            <a:r>
              <a:rPr lang="nb-NO" dirty="0" smtClean="0"/>
              <a:t>Slå sammen 27 politidistrikt til 6</a:t>
            </a:r>
          </a:p>
          <a:p>
            <a:pPr lvl="1"/>
            <a:r>
              <a:rPr lang="nb-NO" dirty="0" smtClean="0"/>
              <a:t>Kutte antall lensmannskontor/politikontor fra 354 til 210</a:t>
            </a:r>
          </a:p>
          <a:p>
            <a:pPr>
              <a:buFont typeface="Wingdings" panose="05000000000000000000" pitchFamily="2" charset="2"/>
              <a:buChar char="Ø"/>
            </a:pPr>
            <a:r>
              <a:rPr lang="nb-NO" dirty="0" smtClean="0"/>
              <a:t>Kompetansereform</a:t>
            </a:r>
          </a:p>
          <a:p>
            <a:pPr lvl="1"/>
            <a:r>
              <a:rPr lang="nb-NO" dirty="0" smtClean="0"/>
              <a:t>I bakgrunnen i rapporten og </a:t>
            </a:r>
            <a:r>
              <a:rPr lang="nb-NO" dirty="0" err="1" smtClean="0"/>
              <a:t>senare</a:t>
            </a:r>
            <a:r>
              <a:rPr lang="nb-NO" dirty="0" smtClean="0"/>
              <a:t> i prosessen</a:t>
            </a:r>
          </a:p>
          <a:p>
            <a:r>
              <a:rPr lang="nb-NO" dirty="0" smtClean="0"/>
              <a:t>Typisk post-NPM reform</a:t>
            </a:r>
          </a:p>
          <a:p>
            <a:r>
              <a:rPr lang="nb-NO" dirty="0" smtClean="0"/>
              <a:t>Mer til felles med NOU 1999:10 (Politireform 2000) enn med Gjørv-kommisjonen</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TekstSylinder 4"/>
          <p:cNvSpPr txBox="1"/>
          <p:nvPr/>
        </p:nvSpPr>
        <p:spPr>
          <a:xfrm>
            <a:off x="6804248" y="6381328"/>
            <a:ext cx="2160240" cy="369332"/>
          </a:xfrm>
          <a:prstGeom prst="rect">
            <a:avLst/>
          </a:prstGeom>
          <a:noFill/>
        </p:spPr>
        <p:txBody>
          <a:bodyPr wrap="square" rtlCol="0">
            <a:spAutoFit/>
          </a:bodyPr>
          <a:lstStyle/>
          <a:p>
            <a:r>
              <a:rPr lang="nb-NO" dirty="0" smtClean="0"/>
              <a:t>Kilde: Lægreid, 2016</a:t>
            </a:r>
            <a:endParaRPr lang="nb-NO" dirty="0"/>
          </a:p>
        </p:txBody>
      </p:sp>
      <p:sp>
        <p:nvSpPr>
          <p:cNvPr id="6" name="Plassholder for lysbildenummer 5"/>
          <p:cNvSpPr>
            <a:spLocks noGrp="1"/>
          </p:cNvSpPr>
          <p:nvPr>
            <p:ph type="sldNum" sz="quarter" idx="12"/>
          </p:nvPr>
        </p:nvSpPr>
        <p:spPr/>
        <p:txBody>
          <a:bodyPr/>
          <a:lstStyle/>
          <a:p>
            <a:fld id="{017BDAB8-17D3-44C4-BE09-E04D6B27AF6C}" type="slidenum">
              <a:rPr lang="nb-NO" smtClean="0"/>
              <a:t>9</a:t>
            </a:fld>
            <a:endParaRPr lang="nb-NO"/>
          </a:p>
        </p:txBody>
      </p:sp>
    </p:spTree>
    <p:extLst>
      <p:ext uri="{BB962C8B-B14F-4D97-AF65-F5344CB8AC3E}">
        <p14:creationId xmlns:p14="http://schemas.microsoft.com/office/powerpoint/2010/main" val="35690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3160</Words>
  <Application>Microsoft Office PowerPoint</Application>
  <PresentationFormat>Skjermfremvisning (4:3)</PresentationFormat>
  <Paragraphs>363</Paragraphs>
  <Slides>30</Slides>
  <Notes>6</Notes>
  <HiddenSlides>0</HiddenSlides>
  <MMClips>0</MMClip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Office Theme</vt:lpstr>
      <vt:lpstr>Politireformen Noen perspektiver</vt:lpstr>
      <vt:lpstr>Disposisjon</vt:lpstr>
      <vt:lpstr>Kontekst - megatrender Politi i reform – det store bildet</vt:lpstr>
      <vt:lpstr>Politireformer – overalt?</vt:lpstr>
      <vt:lpstr>FBI-kurset Nordic Leeds,  København september 2015</vt:lpstr>
      <vt:lpstr>Den skotske politireformen Noen erfaringer , kilde: professor Fyfe, 2016</vt:lpstr>
      <vt:lpstr>Bakgrunn for Nærpolitireformen</vt:lpstr>
      <vt:lpstr>22.juli-kommisjonen – </vt:lpstr>
      <vt:lpstr>Politianalysen – «Ett politi rustet for å møte fremtidens utfordringer»</vt:lpstr>
      <vt:lpstr>Politistudien</vt:lpstr>
      <vt:lpstr>PowerPoint-presentasjon</vt:lpstr>
      <vt:lpstr>PowerPoint-presentasjon</vt:lpstr>
      <vt:lpstr>To sentrale prosjekter i politireformen,nå</vt:lpstr>
      <vt:lpstr>Noen kritiske faktorer for å lykkes </vt:lpstr>
      <vt:lpstr>Nye forutsetninger for å lede </vt:lpstr>
      <vt:lpstr>Kritikk fra ulike aktører – noen faktorer</vt:lpstr>
      <vt:lpstr>God match mellom politiske mål og ansattes forventninger?  Noen enkle funn – en liten smakebit </vt:lpstr>
      <vt:lpstr>PowerPoint-presentasjon</vt:lpstr>
      <vt:lpstr>Bakgrunn, motivasjon and mål</vt:lpstr>
      <vt:lpstr>Første steg</vt:lpstr>
      <vt:lpstr>PowerPoint-presentasjon</vt:lpstr>
      <vt:lpstr>PowerPoint-presentasjon</vt:lpstr>
      <vt:lpstr>PowerPoint-presentasjon</vt:lpstr>
      <vt:lpstr>PowerPoint-presentasjon</vt:lpstr>
      <vt:lpstr>Erfaringer fra praksis – september: politiledere 1</vt:lpstr>
      <vt:lpstr>Erfaringer fra praksis 092016: politiledere 2</vt:lpstr>
      <vt:lpstr>Erfaringer fra praksis 092016: – politiledere 3</vt:lpstr>
      <vt:lpstr>Innspill fra praksis 4, «overblikk»</vt:lpstr>
      <vt:lpstr>Oppsummering</vt:lpstr>
      <vt:lpstr>Takk for oppmerksomheten</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Politireformen mellom struktur og kultur. Nærpoliti eller beredskapspoliti?</dc:title>
  <dc:creator>Per Lægreid</dc:creator>
  <cp:lastModifiedBy>Runglo</cp:lastModifiedBy>
  <cp:revision>173</cp:revision>
  <cp:lastPrinted>2016-08-12T09:58:56Z</cp:lastPrinted>
  <dcterms:created xsi:type="dcterms:W3CDTF">2016-08-10T12:20:14Z</dcterms:created>
  <dcterms:modified xsi:type="dcterms:W3CDTF">2016-09-20T06:16:46Z</dcterms:modified>
</cp:coreProperties>
</file>