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7" r:id="rId3"/>
    <p:sldId id="258" r:id="rId4"/>
    <p:sldId id="259" r:id="rId5"/>
    <p:sldId id="271" r:id="rId6"/>
    <p:sldId id="27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2" r:id="rId15"/>
    <p:sldId id="269" r:id="rId16"/>
    <p:sldId id="270" r:id="rId17"/>
    <p:sldId id="263" r:id="rId18"/>
    <p:sldId id="276" r:id="rId19"/>
    <p:sldId id="272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2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8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84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1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7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2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1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2400" smtClean="0"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</a:rPr>
              <a:t>Februar 2013</a:t>
            </a:r>
            <a:endParaRPr lang="nb-NO" sz="2400" dirty="0">
              <a:solidFill>
                <a:srgbClr val="958D8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 dirty="0">
              <a:solidFill>
                <a:srgbClr val="958D8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00800" y="5257800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6B92A2-F88A-40BB-B785-4C57414064AE}" type="slidenum">
              <a:rPr lang="nb-NO" sz="2400"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2400">
              <a:solidFill>
                <a:srgbClr val="958D85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87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2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958D8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400" smtClean="0"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</a:rPr>
              <a:t>PETS 2012 24 mars 2012</a:t>
            </a:r>
            <a:endParaRPr lang="nb-NO" sz="2400">
              <a:solidFill>
                <a:srgbClr val="958D8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7CA9-00C4-4304-A18D-66E6661CA3EF}" type="slidenum">
              <a:rPr lang="nb-NO" sz="2400">
                <a:solidFill>
                  <a:srgbClr val="958D85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2400">
              <a:solidFill>
                <a:srgbClr val="958D85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64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67F893-A0A8-48A4-953E-DB925F1E7D6D}" type="datetimeFigureOut">
              <a:rPr lang="nb-NO" smtClean="0"/>
              <a:t>09.08.2016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EF068A-E9FD-4257-9E40-D804A70934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97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6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4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9DD4-D1F9-46EC-9527-C514FC0FF24F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09.08.2016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C706-0457-48CD-959A-67BC74875F1C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8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2994" t="14632" r="91018" b="21962"/>
          <a:stretch>
            <a:fillRect/>
          </a:stretch>
        </p:blipFill>
        <p:spPr bwMode="auto">
          <a:xfrm>
            <a:off x="179512" y="1700808"/>
            <a:ext cx="4652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err="1" smtClean="0">
                <a:latin typeface="Arial Bold"/>
                <a:ea typeface="Arial Bold"/>
                <a:cs typeface="Arial Bold"/>
              </a:rPr>
              <a:t>ROTARYs</a:t>
            </a:r>
            <a:r>
              <a:rPr lang="nb-NO" sz="2800" b="1" dirty="0" smtClean="0">
                <a:latin typeface="Arial Bold"/>
                <a:ea typeface="Arial Bold"/>
                <a:cs typeface="Arial Bold"/>
              </a:rPr>
              <a:t>  6  FOKUSOMRÅDER</a:t>
            </a:r>
            <a:endParaRPr lang="nb-NO" sz="2800" b="1" dirty="0">
              <a:latin typeface="Arial Bold"/>
              <a:ea typeface="Arial Bold"/>
              <a:cs typeface="Arial Bold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644794" y="1639341"/>
            <a:ext cx="8229600" cy="4525963"/>
          </a:xfrm>
        </p:spPr>
        <p:txBody>
          <a:bodyPr/>
          <a:lstStyle/>
          <a:p>
            <a:pPr indent="-396000">
              <a:buNone/>
            </a:pPr>
            <a:r>
              <a:rPr lang="nb-NO" sz="2800" dirty="0" smtClean="0">
                <a:solidFill>
                  <a:schemeClr val="bg1"/>
                </a:solidFill>
              </a:rPr>
              <a:t>Fredsarbeid og konfliktforebygging/-løsning</a:t>
            </a:r>
          </a:p>
          <a:p>
            <a:pPr indent="-396000">
              <a:buNone/>
            </a:pPr>
            <a:r>
              <a:rPr lang="nb-NO" sz="2800" dirty="0" smtClean="0">
                <a:solidFill>
                  <a:schemeClr val="bg1"/>
                </a:solidFill>
              </a:rPr>
              <a:t>Sykdomsforebygging og –behandling</a:t>
            </a:r>
          </a:p>
          <a:p>
            <a:pPr indent="-396000">
              <a:buNone/>
            </a:pPr>
            <a:r>
              <a:rPr lang="nb-NO" sz="2800" dirty="0" smtClean="0">
                <a:solidFill>
                  <a:schemeClr val="bg1"/>
                </a:solidFill>
              </a:rPr>
              <a:t>Vann og sanitær</a:t>
            </a:r>
          </a:p>
          <a:p>
            <a:pPr indent="-396000">
              <a:buNone/>
            </a:pPr>
            <a:r>
              <a:rPr lang="nb-NO" sz="2800" dirty="0" smtClean="0">
                <a:solidFill>
                  <a:schemeClr val="bg1"/>
                </a:solidFill>
              </a:rPr>
              <a:t>Barne- og mødrehelse</a:t>
            </a:r>
          </a:p>
          <a:p>
            <a:pPr indent="-396000">
              <a:buNone/>
            </a:pPr>
            <a:r>
              <a:rPr lang="nb-NO" sz="2800" dirty="0" smtClean="0">
                <a:solidFill>
                  <a:schemeClr val="bg1"/>
                </a:solidFill>
              </a:rPr>
              <a:t>Grunnutdanning og leseferdighet</a:t>
            </a:r>
          </a:p>
          <a:p>
            <a:pPr indent="-396000">
              <a:buNone/>
            </a:pPr>
            <a:r>
              <a:rPr lang="nb-NO" sz="2800" dirty="0" smtClean="0">
                <a:solidFill>
                  <a:schemeClr val="bg1"/>
                </a:solidFill>
              </a:rPr>
              <a:t>Økonomi- og samfunnsutvikling</a:t>
            </a:r>
            <a:endParaRPr lang="nb-N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16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dd Jarle\Documents\TATEV 2012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-314325"/>
            <a:ext cx="11217276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dd Jarle\AppData\Local\Temp\phot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Photos\Personal-years\2013\Berkaber04052013\DSC04732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066800" y="19812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934200" y="1905000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7086600" y="457200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FF0000"/>
                </a:solidFill>
                <a:latin typeface="Arial" charset="0"/>
              </a:rPr>
              <a:t>Berkaber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914400" y="533400"/>
            <a:ext cx="169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FF0000"/>
                </a:solidFill>
                <a:latin typeface="Arial" charset="0"/>
              </a:rPr>
              <a:t>Mazam</a:t>
            </a:r>
          </a:p>
        </p:txBody>
      </p:sp>
    </p:spTree>
    <p:extLst>
      <p:ext uri="{BB962C8B-B14F-4D97-AF65-F5344CB8AC3E}">
        <p14:creationId xmlns:p14="http://schemas.microsoft.com/office/powerpoint/2010/main" val="12472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/>
              <a:t>INTERNASJONALE  PROSJEKT </a:t>
            </a:r>
            <a:r>
              <a:rPr lang="nb-NO" sz="1800" b="1" dirty="0" smtClean="0"/>
              <a:t>FORTS</a:t>
            </a:r>
            <a:r>
              <a:rPr lang="nb-NO" sz="2400" b="1" dirty="0" smtClean="0"/>
              <a:t>. -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b-NO" dirty="0" smtClean="0"/>
              <a:t>2013 -2014</a:t>
            </a:r>
          </a:p>
          <a:p>
            <a:pPr lvl="1"/>
            <a:r>
              <a:rPr lang="nb-NO" b="1" u="sng" dirty="0" err="1" smtClean="0"/>
              <a:t>Berkaber</a:t>
            </a:r>
            <a:endParaRPr lang="nb-NO" b="1" u="sng" dirty="0" smtClean="0"/>
          </a:p>
          <a:p>
            <a:pPr lvl="1"/>
            <a:r>
              <a:rPr lang="nb-NO" dirty="0" smtClean="0"/>
              <a:t>Birøkteropplæring  av 17 familier</a:t>
            </a:r>
          </a:p>
          <a:p>
            <a:pPr lvl="1"/>
            <a:r>
              <a:rPr lang="nb-NO" dirty="0" smtClean="0"/>
              <a:t>40 Bikuber fordelt på 8 familier</a:t>
            </a:r>
          </a:p>
          <a:p>
            <a:pPr lvl="1"/>
            <a:r>
              <a:rPr lang="nb-NO" dirty="0" smtClean="0"/>
              <a:t>Brukbart driftsresultat allerede sommeren 2014</a:t>
            </a:r>
          </a:p>
          <a:p>
            <a:pPr lvl="1"/>
            <a:r>
              <a:rPr lang="nb-NO" dirty="0" smtClean="0"/>
              <a:t>NKR. 72.000</a:t>
            </a:r>
          </a:p>
          <a:p>
            <a:pPr lvl="1"/>
            <a:r>
              <a:rPr lang="nb-NO" dirty="0" smtClean="0"/>
              <a:t>Samarbeide med Stange og Ottestad </a:t>
            </a:r>
            <a:r>
              <a:rPr lang="nb-NO" dirty="0" err="1" smtClean="0"/>
              <a:t>Rk</a:t>
            </a:r>
            <a:endParaRPr lang="nb-NO" dirty="0" smtClean="0"/>
          </a:p>
          <a:p>
            <a:pPr lvl="1"/>
            <a:r>
              <a:rPr lang="nb-NO" dirty="0" smtClean="0"/>
              <a:t>Tilleggseffekt: Fransk </a:t>
            </a:r>
            <a:r>
              <a:rPr lang="nb-NO" dirty="0" err="1" smtClean="0"/>
              <a:t>Rk</a:t>
            </a:r>
            <a:r>
              <a:rPr lang="nb-NO" dirty="0" smtClean="0"/>
              <a:t> har i ettertid finansiert ytterligere 40 bikuber</a:t>
            </a:r>
          </a:p>
          <a:p>
            <a:pPr lvl="1"/>
            <a:r>
              <a:rPr lang="nb-NO" dirty="0" smtClean="0"/>
              <a:t>Fellestur med 11 deltakere ved avsluttet prosjekt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2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194" name="Picture 2" descr="C:\Users\Odd Jarle Hagem\AppData\Local\Temp\IMG_20140507_121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dd Jarle\Pictures\Picasa\Eksportert\Beeprosjekt Armenia 2014\5-_DSC6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52" y="188641"/>
            <a:ext cx="4518762" cy="64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/>
              <a:t>INTERNASJONALE  PROSJEKT  </a:t>
            </a:r>
            <a:r>
              <a:rPr lang="nb-NO" sz="1800" b="1" dirty="0" smtClean="0"/>
              <a:t>FORTS.</a:t>
            </a:r>
            <a:endParaRPr lang="nb-NO" sz="1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2016 – 2017 oppstart 1.7 2016</a:t>
            </a:r>
          </a:p>
          <a:p>
            <a:r>
              <a:rPr lang="nb-NO" sz="2800" b="1" u="sng" dirty="0" err="1" smtClean="0"/>
              <a:t>Berkaber</a:t>
            </a:r>
            <a:endParaRPr lang="nb-NO" sz="2800" b="1" u="sng" dirty="0" smtClean="0"/>
          </a:p>
          <a:p>
            <a:r>
              <a:rPr lang="nb-NO" sz="2800" dirty="0" smtClean="0"/>
              <a:t>Samfunnsutvikling  (500 innb.)</a:t>
            </a:r>
          </a:p>
          <a:p>
            <a:r>
              <a:rPr lang="nb-NO" sz="2800" dirty="0" smtClean="0"/>
              <a:t>Finansiert budsjett NKR.450000</a:t>
            </a:r>
          </a:p>
          <a:p>
            <a:r>
              <a:rPr lang="nb-NO" sz="2800" dirty="0" smtClean="0"/>
              <a:t>Samarbeide med Stange og Ottestad </a:t>
            </a:r>
            <a:r>
              <a:rPr lang="nb-NO" sz="2800" dirty="0" err="1" smtClean="0"/>
              <a:t>Rk</a:t>
            </a:r>
            <a:endParaRPr lang="nb-NO" sz="2800" dirty="0" smtClean="0"/>
          </a:p>
          <a:p>
            <a:r>
              <a:rPr lang="nb-NO" sz="2800" dirty="0" smtClean="0"/>
              <a:t>Planlagt fellestur til </a:t>
            </a:r>
            <a:r>
              <a:rPr lang="nb-NO" sz="2800" dirty="0" err="1" smtClean="0"/>
              <a:t>avsl</a:t>
            </a:r>
            <a:r>
              <a:rPr lang="nb-NO" sz="2800" dirty="0" smtClean="0"/>
              <a:t> prosjekt høsten 2017</a:t>
            </a:r>
          </a:p>
          <a:p>
            <a:r>
              <a:rPr lang="nb-NO" sz="2800" dirty="0" smtClean="0"/>
              <a:t>Prosjektet er meget omfattende og er vårt første Global Grant prosjekt. Mye forarbeid og et lite nåløye som skal passeres</a:t>
            </a:r>
          </a:p>
          <a:p>
            <a:r>
              <a:rPr lang="nb-NO" sz="2800" dirty="0" smtClean="0"/>
              <a:t>Detaljer om prosjektet i fortsettelsen</a:t>
            </a:r>
          </a:p>
          <a:p>
            <a:endParaRPr lang="nb-NO" sz="2800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07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800" b="1" dirty="0" err="1" smtClean="0"/>
              <a:t>Margarit</a:t>
            </a:r>
            <a:r>
              <a:rPr lang="nb-NO" altLang="nb-NO" sz="2800" b="1" dirty="0" smtClean="0"/>
              <a:t> </a:t>
            </a:r>
            <a:r>
              <a:rPr lang="nb-NO" altLang="nb-NO" sz="2800" b="1" dirty="0" err="1" smtClean="0"/>
              <a:t>Piliposyans</a:t>
            </a:r>
            <a:r>
              <a:rPr lang="nb-NO" altLang="nb-NO" sz="2800" b="1" dirty="0" smtClean="0"/>
              <a:t> element fra foredrag 2015 i Hamar</a:t>
            </a:r>
            <a:endParaRPr lang="nb-NO" altLang="nb-NO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nb-NO" sz="2400" b="1"/>
              <a:t>POVERTY</a:t>
            </a:r>
            <a:r>
              <a:rPr lang="en-US" altLang="nb-NO" sz="2400"/>
              <a:t> rate (2003):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 sz="2000"/>
          </a:p>
          <a:p>
            <a:pPr>
              <a:lnSpc>
                <a:spcPct val="90000"/>
              </a:lnSpc>
            </a:pPr>
            <a:r>
              <a:rPr lang="en-US" altLang="nb-NO" sz="2000"/>
              <a:t>55% of population are poor</a:t>
            </a:r>
          </a:p>
          <a:p>
            <a:pPr>
              <a:lnSpc>
                <a:spcPct val="90000"/>
              </a:lnSpc>
            </a:pPr>
            <a:r>
              <a:rPr lang="en-US" altLang="nb-NO" sz="2000"/>
              <a:t>28% are very poor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b-NO" sz="2400" b="1"/>
              <a:t>GROUPS</a:t>
            </a:r>
            <a:r>
              <a:rPr lang="en-US" altLang="nb-NO" sz="2400"/>
              <a:t> rated as the most vulnerable: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nb-NO" sz="2400"/>
          </a:p>
          <a:p>
            <a:pPr>
              <a:lnSpc>
                <a:spcPct val="90000"/>
              </a:lnSpc>
            </a:pPr>
            <a:r>
              <a:rPr lang="en-GB" altLang="nb-NO" sz="2000"/>
              <a:t>Large families with 3 and more children up to the age of 14;</a:t>
            </a:r>
          </a:p>
          <a:p>
            <a:pPr>
              <a:lnSpc>
                <a:spcPct val="90000"/>
              </a:lnSpc>
            </a:pPr>
            <a:r>
              <a:rPr lang="en-GB" altLang="nb-NO" sz="2000"/>
              <a:t>Unemployed and/or families with low income;</a:t>
            </a:r>
          </a:p>
          <a:p>
            <a:pPr>
              <a:lnSpc>
                <a:spcPct val="90000"/>
              </a:lnSpc>
            </a:pPr>
            <a:r>
              <a:rPr lang="en-GB" altLang="nb-NO" sz="2000"/>
              <a:t>Refugees especially living in dormitories and temporary dwellings;</a:t>
            </a:r>
          </a:p>
          <a:p>
            <a:pPr>
              <a:lnSpc>
                <a:spcPct val="90000"/>
              </a:lnSpc>
            </a:pPr>
            <a:r>
              <a:rPr lang="en-GB" altLang="nb-NO" sz="2000"/>
              <a:t>Families living in high mountainous and borderline regions.</a:t>
            </a:r>
            <a:endParaRPr lang="en-US" altLang="nb-NO" sz="2000"/>
          </a:p>
          <a:p>
            <a:pPr>
              <a:lnSpc>
                <a:spcPct val="90000"/>
              </a:lnSpc>
            </a:pPr>
            <a:endParaRPr lang="en-US" altLang="nb-NO" sz="2000"/>
          </a:p>
        </p:txBody>
      </p:sp>
    </p:spTree>
    <p:extLst>
      <p:ext uri="{BB962C8B-B14F-4D97-AF65-F5344CB8AC3E}">
        <p14:creationId xmlns:p14="http://schemas.microsoft.com/office/powerpoint/2010/main" val="3773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dd Jarle\Pictures\Picasa\Eksportert\Beeprosjekt Armenia 2014\8-_DSC6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727" y="0"/>
            <a:ext cx="10275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6386" name="Picture 2" descr="C:\Users\Odd Jarle Hagem\Pictures\Armenia 2014\JPEG Armenia 2014\_DSC6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81"/>
            <a:ext cx="9144000" cy="61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</a:t>
            </a:r>
            <a:r>
              <a:rPr lang="nb-NO" sz="2400" b="1" dirty="0" smtClean="0"/>
              <a:t>     HAMAR  VEST -  VERDT  ET  MEDLEM</a:t>
            </a:r>
            <a:r>
              <a:rPr lang="nb-NO" sz="2800" dirty="0" smtClean="0"/>
              <a:t>SSKAP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PROSJEKTER  -  INTERNATIONALE OG LOKALE</a:t>
            </a:r>
            <a:endParaRPr lang="nb-NO" sz="2400" dirty="0"/>
          </a:p>
        </p:txBody>
      </p:sp>
      <p:pic>
        <p:nvPicPr>
          <p:cNvPr id="5" name="Picture 2" descr="Bilderesultat for rOTARY EM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smtClean="0"/>
              <a:t>DETALJERT  INNH  I  BERKABER  PROSJEKT   2016 - 2017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b="1" dirty="0" smtClean="0"/>
              <a:t>LAGE FORUTSETNINGER FOR Å STABILISERE FAMILIENE VED LEVERING AV ØKONOMISKE UTVIKLINGSMULIGHETER</a:t>
            </a:r>
          </a:p>
          <a:p>
            <a:r>
              <a:rPr lang="nb-NO" sz="1800" b="1" dirty="0" smtClean="0"/>
              <a:t>GI YNGRE GENERASJONER UTVIKLINGSMULIGHETER OG TILGANG TIL LIKE UTDANNINGSMULIGHETER</a:t>
            </a:r>
          </a:p>
          <a:p>
            <a:r>
              <a:rPr lang="nb-NO" sz="1800" b="1" dirty="0" smtClean="0"/>
              <a:t>FORBEDRE SAMFUNNETS HELSE GJENNOM OFFENTLIGE HELSETJENESTER</a:t>
            </a:r>
          </a:p>
          <a:p>
            <a:endParaRPr lang="nb-NO" sz="1800" b="1" dirty="0" smtClean="0"/>
          </a:p>
          <a:p>
            <a:r>
              <a:rPr lang="nb-NO" sz="1800" dirty="0" smtClean="0"/>
              <a:t>Bygging av drivhus for produksjon av  grønnsaker  og frø og planter  til andre landsbyer i regionen</a:t>
            </a:r>
          </a:p>
          <a:p>
            <a:r>
              <a:rPr lang="nb-NO" sz="1800" dirty="0" smtClean="0"/>
              <a:t>Renovering av barnehagen</a:t>
            </a:r>
          </a:p>
          <a:p>
            <a:r>
              <a:rPr lang="nb-NO" sz="1800" dirty="0" smtClean="0"/>
              <a:t>Undervisning i landbruksrelatert fagområde ved skolen og praktisk trening</a:t>
            </a:r>
          </a:p>
          <a:p>
            <a:r>
              <a:rPr lang="nb-NO" sz="1800" dirty="0" smtClean="0"/>
              <a:t>Hygieneprogram og tannlegeundersøkelse for skolebarna</a:t>
            </a:r>
          </a:p>
          <a:p>
            <a:r>
              <a:rPr lang="nb-NO" sz="1800" dirty="0" smtClean="0"/>
              <a:t>Engelsk undervisning i skolen</a:t>
            </a:r>
          </a:p>
          <a:p>
            <a:r>
              <a:rPr lang="nb-NO" sz="1800" dirty="0" smtClean="0"/>
              <a:t>IT opplæring i skolen + IT lab til </a:t>
            </a:r>
            <a:r>
              <a:rPr lang="nb-NO" sz="1800" dirty="0" err="1" smtClean="0"/>
              <a:t>alment</a:t>
            </a:r>
            <a:r>
              <a:rPr lang="nb-NO" sz="1800" dirty="0" smtClean="0"/>
              <a:t> bruk</a:t>
            </a:r>
          </a:p>
        </p:txBody>
      </p:sp>
    </p:spTree>
    <p:extLst>
      <p:ext uri="{BB962C8B-B14F-4D97-AF65-F5344CB8AC3E}">
        <p14:creationId xmlns:p14="http://schemas.microsoft.com/office/powerpoint/2010/main" val="35908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smtClean="0"/>
              <a:t>2017 2018 – HVA NÅ?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Klubbens samfunnskomite vedtok på Peismøtet i vår å fortsette satsingen i Armenia.</a:t>
            </a:r>
          </a:p>
          <a:p>
            <a:r>
              <a:rPr lang="nb-NO" sz="2800" dirty="0" smtClean="0"/>
              <a:t>Dette fordi; </a:t>
            </a:r>
          </a:p>
          <a:p>
            <a:pPr lvl="1"/>
            <a:r>
              <a:rPr lang="nb-NO" sz="2400" dirty="0" smtClean="0"/>
              <a:t>Vi kjenner våre samarbeidsparter og er trygge på hverandre</a:t>
            </a:r>
          </a:p>
          <a:p>
            <a:pPr lvl="1"/>
            <a:r>
              <a:rPr lang="nb-NO" sz="2400" dirty="0" smtClean="0"/>
              <a:t>Vi vil bidra til å lindre nød hvor nøden er stor</a:t>
            </a:r>
          </a:p>
          <a:p>
            <a:pPr lvl="1"/>
            <a:r>
              <a:rPr lang="nb-NO" sz="2400" dirty="0" smtClean="0"/>
              <a:t>Vi ønsker å – </a:t>
            </a:r>
            <a:r>
              <a:rPr lang="nb-NO" sz="2400" b="1" i="1" dirty="0" smtClean="0"/>
              <a:t>BE A GIFT O THE WORLD</a:t>
            </a:r>
            <a:endParaRPr lang="nb-NO" sz="2400" dirty="0" smtClean="0"/>
          </a:p>
          <a:p>
            <a:pPr lvl="1"/>
            <a:r>
              <a:rPr lang="nb-NO" sz="2400" dirty="0" smtClean="0"/>
              <a:t>Lokale prosjekter bør fortsatt ha en trygg forankring i klubben. Frelsesarmeen og Birken </a:t>
            </a:r>
            <a:r>
              <a:rPr lang="nb-NO" sz="2400" dirty="0" err="1" smtClean="0"/>
              <a:t>m.m</a:t>
            </a:r>
            <a:endParaRPr lang="nb-NO" sz="2400" dirty="0" smtClean="0"/>
          </a:p>
          <a:p>
            <a:pPr lvl="1"/>
            <a:r>
              <a:rPr lang="nb-NO" sz="2400" smtClean="0"/>
              <a:t>Jeg</a:t>
            </a:r>
            <a:r>
              <a:rPr lang="nb-NO" sz="2400" smtClean="0"/>
              <a:t> </a:t>
            </a:r>
            <a:r>
              <a:rPr lang="nb-NO" sz="2400" dirty="0" smtClean="0"/>
              <a:t>tror at våre naboklubber vil bli med oss</a:t>
            </a:r>
          </a:p>
          <a:p>
            <a:pPr lvl="1"/>
            <a:r>
              <a:rPr lang="nb-NO" sz="2400" dirty="0" smtClean="0"/>
              <a:t>Takket være vår Einar har vi allerede 50.000 på </a:t>
            </a:r>
            <a:r>
              <a:rPr lang="nb-NO" sz="2400" dirty="0" err="1" smtClean="0"/>
              <a:t>kto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696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63000" cy="533400"/>
          </a:xfrm>
        </p:spPr>
        <p:txBody>
          <a:bodyPr/>
          <a:lstStyle/>
          <a:p>
            <a:r>
              <a:rPr lang="nb-NO" sz="2400" b="1" dirty="0" smtClean="0"/>
              <a:t>VIRKNINGER I KLUBBEN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Prosjektarbeide</a:t>
            </a:r>
            <a:r>
              <a:rPr lang="nb-NO" dirty="0" smtClean="0"/>
              <a:t>  gir den enkelte mulighet til å bety en forskjell												- det sveiser oss sammen								- det gir lokal oppmerksomhet						- det bidrar sterkt til medlemsvekst</a:t>
            </a:r>
          </a:p>
          <a:p>
            <a:r>
              <a:rPr lang="nb-NO" dirty="0" smtClean="0"/>
              <a:t>Men vi må sørge for at aktiviteten ikke forblir en godt skjult hemmelighet internt i klubben!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77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548680"/>
            <a:ext cx="12466615" cy="62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5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 smtClean="0"/>
              <a:t>LOKALE PROSJEKT</a:t>
            </a:r>
            <a:endParaRPr lang="nb-NO" sz="2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Samarbeide med Frelsesarmeen om Jule-gryta siden 2007, etter møte med Margot Krokedal 23.10.07</a:t>
            </a:r>
          </a:p>
          <a:p>
            <a:r>
              <a:rPr lang="nb-NO" dirty="0" smtClean="0"/>
              <a:t>Birken-dugnaden som i realiteten er et inntektsgivende prosjekt hver høst. Dette har i stor grad finansiert klubbens egenandel i Armeniaprosjektene</a:t>
            </a:r>
          </a:p>
          <a:p>
            <a:r>
              <a:rPr lang="nb-NO" dirty="0" err="1" smtClean="0"/>
              <a:t>SIRAhuset</a:t>
            </a:r>
            <a:r>
              <a:rPr lang="nb-NO" dirty="0" smtClean="0"/>
              <a:t> med ildsjel Olav Olsen</a:t>
            </a:r>
          </a:p>
          <a:p>
            <a:r>
              <a:rPr lang="nb-NO" dirty="0" smtClean="0"/>
              <a:t>Bidrag til div. lokale aktiviteter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7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3138" y="476672"/>
            <a:ext cx="8763000" cy="533400"/>
          </a:xfrm>
        </p:spPr>
        <p:txBody>
          <a:bodyPr/>
          <a:lstStyle/>
          <a:p>
            <a:r>
              <a:rPr lang="nb-NO" sz="2400" b="1" dirty="0" smtClean="0"/>
              <a:t>LOKALE  PROSJEKT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Medvirkning ved Frelsesarmeens Julegryte etter avtale m. Margot Krokedal 25.10.2007. </a:t>
            </a:r>
          </a:p>
          <a:p>
            <a:r>
              <a:rPr lang="nb-NO" dirty="0" smtClean="0"/>
              <a:t>Dag Riise fikk støtte til «</a:t>
            </a:r>
            <a:r>
              <a:rPr lang="nb-NO" dirty="0" err="1" smtClean="0"/>
              <a:t>Eye</a:t>
            </a:r>
            <a:r>
              <a:rPr lang="nb-NO" dirty="0" smtClean="0"/>
              <a:t> Camp» i Nepal i flere år</a:t>
            </a:r>
          </a:p>
          <a:p>
            <a:r>
              <a:rPr lang="nb-NO" dirty="0" err="1" smtClean="0"/>
              <a:t>Birkendugnad</a:t>
            </a:r>
            <a:r>
              <a:rPr lang="nb-NO" dirty="0" smtClean="0"/>
              <a:t> hver høst med god uttelling</a:t>
            </a:r>
          </a:p>
          <a:p>
            <a:r>
              <a:rPr lang="nb-NO" dirty="0" smtClean="0"/>
              <a:t>Sirahuset aktivt besøkt av </a:t>
            </a:r>
            <a:r>
              <a:rPr lang="nb-NO" dirty="0" err="1" smtClean="0"/>
              <a:t>Rtn</a:t>
            </a:r>
            <a:r>
              <a:rPr lang="nb-NO" dirty="0" smtClean="0"/>
              <a:t>. Olav Olsen</a:t>
            </a:r>
          </a:p>
          <a:p>
            <a:r>
              <a:rPr lang="nb-NO" dirty="0" smtClean="0"/>
              <a:t>I tillegg mindre og større donasjoner lokalt</a:t>
            </a:r>
          </a:p>
          <a:p>
            <a:r>
              <a:rPr lang="nb-NO" dirty="0" err="1" smtClean="0"/>
              <a:t>Tilleggseff</a:t>
            </a:r>
            <a:r>
              <a:rPr lang="nb-NO" dirty="0" smtClean="0"/>
              <a:t>: Stat og frivillige org tok i ettertid </a:t>
            </a:r>
            <a:r>
              <a:rPr lang="nb-NO" dirty="0" err="1" smtClean="0"/>
              <a:t>ansv</a:t>
            </a:r>
            <a:r>
              <a:rPr lang="nb-NO" dirty="0" smtClean="0"/>
              <a:t> for ytterligere renovering av </a:t>
            </a:r>
            <a:r>
              <a:rPr lang="nb-NO" dirty="0" err="1" smtClean="0"/>
              <a:t>skolenpå</a:t>
            </a:r>
            <a:r>
              <a:rPr lang="nb-NO" dirty="0" smtClean="0"/>
              <a:t> grunn av vår gjennomførte </a:t>
            </a:r>
            <a:r>
              <a:rPr lang="nb-NO" dirty="0" err="1" smtClean="0"/>
              <a:t>grunnlagsinv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4" name="Picture 2" descr="http://weecheng.com/europe/caucasus/am/yerevan/yereva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/>
              <a:t>INTERNASJONALE  PROSJEKT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Støtte til Dag Riise </a:t>
            </a:r>
            <a:r>
              <a:rPr lang="nb-NO" dirty="0" err="1" smtClean="0"/>
              <a:t>sitt«Eye</a:t>
            </a:r>
            <a:r>
              <a:rPr lang="nb-NO" dirty="0" smtClean="0"/>
              <a:t> </a:t>
            </a:r>
            <a:r>
              <a:rPr lang="nb-NO" dirty="0"/>
              <a:t>Camp» i Nepal i flere </a:t>
            </a:r>
            <a:r>
              <a:rPr lang="nb-NO" dirty="0" smtClean="0"/>
              <a:t>år</a:t>
            </a:r>
          </a:p>
          <a:p>
            <a:r>
              <a:rPr lang="nb-NO" dirty="0" smtClean="0"/>
              <a:t>ARMENIAPROSJEKTENE:</a:t>
            </a:r>
          </a:p>
          <a:p>
            <a:pPr lvl="1"/>
            <a:r>
              <a:rPr lang="nb-NO" dirty="0" smtClean="0"/>
              <a:t>2012 - 2013</a:t>
            </a:r>
          </a:p>
          <a:p>
            <a:pPr lvl="1"/>
            <a:r>
              <a:rPr lang="nb-NO" b="1" u="sng" dirty="0" err="1" smtClean="0"/>
              <a:t>Tatev</a:t>
            </a:r>
            <a:r>
              <a:rPr lang="nb-NO" dirty="0"/>
              <a:t>:</a:t>
            </a:r>
            <a:r>
              <a:rPr lang="nb-NO" dirty="0" smtClean="0"/>
              <a:t> Rent vann og sanitære forhold ved skole med 120 elever og landsby med 1000 innbyggere</a:t>
            </a:r>
          </a:p>
          <a:p>
            <a:pPr lvl="1"/>
            <a:r>
              <a:rPr lang="nb-NO" dirty="0" smtClean="0"/>
              <a:t>N.KR. 360.000</a:t>
            </a:r>
          </a:p>
          <a:p>
            <a:pPr lvl="1"/>
            <a:r>
              <a:rPr lang="nb-NO" dirty="0" smtClean="0"/>
              <a:t>Samarbeide med Moelv </a:t>
            </a:r>
            <a:r>
              <a:rPr lang="nb-NO" dirty="0" err="1" smtClean="0"/>
              <a:t>Rotary</a:t>
            </a:r>
            <a:r>
              <a:rPr lang="nb-NO" dirty="0" smtClean="0"/>
              <a:t> klubb</a:t>
            </a:r>
          </a:p>
          <a:p>
            <a:pPr lvl="1"/>
            <a:r>
              <a:rPr lang="nb-NO" dirty="0" smtClean="0"/>
              <a:t>Fellestur til avsluttet prosjekt 16 deltakere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6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3554" name="Picture 2" descr="http://danhamilton.co.uk/blog/wp-content/uploads/2013/08/cow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dd Jarle\Documents\TATEV 2012 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38" y="-314325"/>
            <a:ext cx="11217276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tary-NewBrand_Pallette">
    <a:dk1>
      <a:srgbClr val="958D85"/>
    </a:dk1>
    <a:lt1>
      <a:sysClr val="window" lastClr="FFFFFF"/>
    </a:lt1>
    <a:dk2>
      <a:srgbClr val="00246C"/>
    </a:dk2>
    <a:lt2>
      <a:srgbClr val="E6E5D8"/>
    </a:lt2>
    <a:accent1>
      <a:srgbClr val="01B4E7"/>
    </a:accent1>
    <a:accent2>
      <a:srgbClr val="FEBD11"/>
    </a:accent2>
    <a:accent3>
      <a:srgbClr val="009999"/>
    </a:accent3>
    <a:accent4>
      <a:srgbClr val="872175"/>
    </a:accent4>
    <a:accent5>
      <a:srgbClr val="D91B5C"/>
    </a:accent5>
    <a:accent6>
      <a:srgbClr val="FF76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558</Words>
  <Application>Microsoft Office PowerPoint</Application>
  <PresentationFormat>Skjermfremvisning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3" baseType="lpstr">
      <vt:lpstr>Slate_NoMoE</vt:lpstr>
      <vt:lpstr>Office-tema</vt:lpstr>
      <vt:lpstr>ROTARYs  6  FOKUSOMRÅDER</vt:lpstr>
      <vt:lpstr>      HAMAR  VEST -  VERDT  ET  MEDLEMSSKAP</vt:lpstr>
      <vt:lpstr>VIRKNINGER I KLUBBEN</vt:lpstr>
      <vt:lpstr>PowerPoint-presentasjon</vt:lpstr>
      <vt:lpstr>LOKALE PROSJEKT</vt:lpstr>
      <vt:lpstr>LOKALE  PROSJEKT</vt:lpstr>
      <vt:lpstr>INTERNASJONALE  PROSJEKT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INTERNASJONALE  PROSJEKT FORTS. -</vt:lpstr>
      <vt:lpstr>PowerPoint-presentasjon</vt:lpstr>
      <vt:lpstr>PowerPoint-presentasjon</vt:lpstr>
      <vt:lpstr>INTERNASJONALE  PROSJEKT  FORTS.</vt:lpstr>
      <vt:lpstr>Margarit Piliposyans element fra foredrag 2015 i Hamar</vt:lpstr>
      <vt:lpstr>PowerPoint-presentasjon</vt:lpstr>
      <vt:lpstr>PowerPoint-presentasjon</vt:lpstr>
      <vt:lpstr>DETALJERT  INNH  I  BERKABER  PROSJEKT   2016 - 2017</vt:lpstr>
      <vt:lpstr>2017 2018 – HVA NÅ?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Odd Jarle Hagem</dc:creator>
  <cp:lastModifiedBy>Odd Jarle Hagem</cp:lastModifiedBy>
  <cp:revision>24</cp:revision>
  <dcterms:created xsi:type="dcterms:W3CDTF">2016-08-09T08:39:13Z</dcterms:created>
  <dcterms:modified xsi:type="dcterms:W3CDTF">2016-08-09T15:12:35Z</dcterms:modified>
</cp:coreProperties>
</file>