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58" r:id="rId5"/>
    <p:sldId id="269" r:id="rId6"/>
    <p:sldId id="289" r:id="rId7"/>
    <p:sldId id="291" r:id="rId8"/>
    <p:sldId id="292" r:id="rId9"/>
    <p:sldId id="270" r:id="rId10"/>
    <p:sldId id="271" r:id="rId11"/>
    <p:sldId id="273" r:id="rId12"/>
    <p:sldId id="274" r:id="rId13"/>
    <p:sldId id="281" r:id="rId14"/>
    <p:sldId id="277" r:id="rId15"/>
    <p:sldId id="278" r:id="rId16"/>
    <p:sldId id="280" r:id="rId17"/>
    <p:sldId id="290" r:id="rId18"/>
    <p:sldId id="261" r:id="rId19"/>
    <p:sldId id="259" r:id="rId20"/>
    <p:sldId id="260" r:id="rId21"/>
    <p:sldId id="263" r:id="rId22"/>
    <p:sldId id="288" r:id="rId2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CE638-1FEB-4B02-8FA7-FED5560B088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20CCC-03D6-423A-B654-4055269A28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29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Høgskolene strammer inn og fagskolestudentene må på flere og flere</a:t>
            </a:r>
            <a:r>
              <a:rPr lang="nb-NO" baseline="0" dirty="0" smtClean="0"/>
              <a:t> høgskoler starte på nytt.</a:t>
            </a:r>
          </a:p>
          <a:p>
            <a:r>
              <a:rPr lang="nb-NO" baseline="0" dirty="0" smtClean="0"/>
              <a:t>Ved yrkesbachelor gjøres 120 fagskolepoeng om til 90 studiepoeng. Det betyr at 3 semestre ved yrkesbachelor gir grad. Sømløst. Veien er fortsatt åpen for videre skolegang hvis ønskelig. Samfunnet sparer 1,5 år før kompetansen er på plass i arbeidslivet.</a:t>
            </a:r>
          </a:p>
          <a:p>
            <a:r>
              <a:rPr lang="nb-NO" baseline="0" dirty="0" smtClean="0"/>
              <a:t>Her kan den enkelte student bygge sten på sten med kompetansegivende utdanning med muligheter for stadig påbygging.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0A244-43DE-45F2-AE21-71F8C3B456A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040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E9-B8F1-4C22-AE0F-86EACDE249A8}" type="datetime1">
              <a:rPr lang="nb-NO" smtClean="0"/>
              <a:t>19.10.2020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728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D26F-3279-4A37-9F7B-2F620EEE2AC2}" type="datetime1">
              <a:rPr lang="nb-NO" smtClean="0"/>
              <a:t>19.10.2020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49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C17A-C666-4EEF-9DD3-305A2EBD40A2}" type="datetime1">
              <a:rPr lang="nb-NO" smtClean="0"/>
              <a:t>19.10.2020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641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F119-86F3-438F-9937-D3BA3FF0975C}" type="datetime1">
              <a:rPr lang="nb-NO" smtClean="0"/>
              <a:t>19.10.2020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547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B4B4-309B-4C40-8FF8-AE9E24D678E5}" type="datetime1">
              <a:rPr lang="nb-NO" smtClean="0"/>
              <a:t>19.10.2020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372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1DFB-72FC-435C-BA6E-C7D41524129D}" type="datetime1">
              <a:rPr lang="nb-NO" smtClean="0"/>
              <a:t>19.10.2020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051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EB64-DCB9-4101-8003-E541D8DE0CC8}" type="datetime1">
              <a:rPr lang="nb-NO" smtClean="0"/>
              <a:t>19.10.2020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08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2B279-852A-4994-BDAF-644D2B7041A0}" type="datetime1">
              <a:rPr lang="nb-NO" smtClean="0"/>
              <a:t>19.10.2020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825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2F99-100A-4B31-85EC-55F3D92A1CB0}" type="datetime1">
              <a:rPr lang="nb-NO" smtClean="0"/>
              <a:t>19.10.2020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559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FAE6-4631-412F-9A85-3BB7950E9627}" type="datetime1">
              <a:rPr lang="nb-NO" smtClean="0"/>
              <a:t>19.10.2020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92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EE30-EB54-4027-9B17-25195EFF9B8C}" type="datetime1">
              <a:rPr lang="nb-NO" smtClean="0"/>
              <a:t>19.10.2020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438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78812-F8D5-425A-BE9C-417F444B974E}" type="datetime1">
              <a:rPr lang="nb-NO" smtClean="0"/>
              <a:t>19.10.2020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98024-7A35-414C-A6FE-D50BA8BB00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56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hfy.n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nb-NO" sz="3600" dirty="0" smtClean="0"/>
          </a:p>
          <a:p>
            <a:pPr marL="0" indent="0">
              <a:buNone/>
            </a:pPr>
            <a:r>
              <a:rPr lang="nb-NO" sz="3600" b="1" dirty="0" smtClean="0">
                <a:solidFill>
                  <a:schemeClr val="accent5">
                    <a:lumMod val="75000"/>
                  </a:schemeClr>
                </a:solidFill>
              </a:rPr>
              <a:t>Høyskolen for yrkesfag AS</a:t>
            </a:r>
          </a:p>
          <a:p>
            <a:pPr marL="0" indent="0">
              <a:buNone/>
            </a:pPr>
            <a:endParaRPr lang="nb-NO" sz="3600" dirty="0" smtClean="0"/>
          </a:p>
          <a:p>
            <a:pPr marL="0" indent="0">
              <a:buNone/>
            </a:pPr>
            <a:r>
              <a:rPr lang="nb-NO" dirty="0" smtClean="0"/>
              <a:t>Om etablering og utfordringer</a:t>
            </a:r>
          </a:p>
          <a:p>
            <a:pPr marL="0" indent="0">
              <a:buNone/>
            </a:pPr>
            <a:r>
              <a:rPr lang="nb-NO" dirty="0" smtClean="0"/>
              <a:t>Om det første studiet</a:t>
            </a:r>
          </a:p>
          <a:p>
            <a:pPr marL="0" indent="0">
              <a:buNone/>
            </a:pPr>
            <a:r>
              <a:rPr lang="nb-NO" dirty="0" smtClean="0"/>
              <a:t>Om framtidsplaner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38524"/>
            <a:ext cx="4219048" cy="5980952"/>
          </a:xfrm>
          <a:prstGeom prst="rect">
            <a:avLst/>
          </a:prstGeom>
        </p:spPr>
      </p:pic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33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Utfordringen med opptakskriteriene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89840" y="1812857"/>
            <a:ext cx="933318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Høyskolen ønsker opptakskriterier som for fagskoler: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Fagbrev pluss to års praksis </a:t>
            </a:r>
            <a:r>
              <a:rPr lang="nb-NO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eller</a:t>
            </a:r>
            <a:endParaRPr lang="nb-NO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Realkompetansevurdering: minst 25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år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 fem års praksis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Fagbrev er ikke et mulig kriterium i Forskrift for opptak til høgre utdanning som en høyskole må forholde seg til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er derfor søkt Kunnskapsdepartementet om godkjenning av et slikt unntak fra Forskriften. Denne prosessen er ennå ikke avklart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noe som sannsynligvis gjør at høyskolen ikke kan ta i bruk ønskede opptakskriterier før tidligst høsten 2021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10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0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Krav til lærerkabalen i en høyskole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615966" y="1520870"/>
            <a:ext cx="836623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NOKUT: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Minst 20% av lærerstaben må ha førststillingskompetanse (førstelektor, </a:t>
            </a:r>
            <a:r>
              <a:rPr lang="nb-NO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PhD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amanuensis, professor)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Høyskolen har derfor hentet lærere med førstestillings-kompetanse bl.a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</a:t>
            </a:r>
          </a:p>
          <a:p>
            <a:r>
              <a:rPr lang="nb-NO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OsloMet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nb-NO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Høgskolan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Dalarna, Sverige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 næringsliv </a:t>
            </a:r>
          </a:p>
          <a:p>
            <a:pPr marL="0" indent="0">
              <a:buNone/>
            </a:pP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Øvrige lærere kommer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stor grad fra fagskolene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 1. januar 2021 vil to professorer og en amanuensis fra </a:t>
            </a:r>
            <a:r>
              <a:rPr lang="nb-NO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OsloMet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være 100% tilsatt i Høyskolen for yrkesfag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11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31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Forskning og internasjonalt samarbeid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89636" y="1365820"/>
            <a:ext cx="967214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høyskole skal ha forskning som en viktig oppgave. Det vil i starten fokuseres på utfordringer i byggenæringen og bl.a. hva praksis betyr i utdanningssammenheng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 sikte på kravene om førstestillingskompetanse har tre lærere fra fagskolene startet doktorgradsprogram.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høyskole skal også ha internasjonalt samarbeid med sikte på</a:t>
            </a:r>
          </a:p>
          <a:p>
            <a:pPr>
              <a:buFontTx/>
              <a:buChar char="-"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Studentutveksling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Lærerutveksling</a:t>
            </a:r>
          </a:p>
          <a:p>
            <a:pPr>
              <a:buFontTx/>
              <a:buChar char="-"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Forskning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 utvikling</a:t>
            </a:r>
          </a:p>
          <a:p>
            <a:pPr>
              <a:buFontTx/>
              <a:buChar char="-"/>
            </a:pP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Faglige workshops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etc.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 samarbeidsavtaler er inngått nå, og to nye blir etablert i løpet av 2021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b-NO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12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81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Finansiering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29256" y="1825625"/>
            <a:ext cx="886810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Utfordrende finansiering: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Eierne bidrar med finansiering av oppstart og mellomfinansiering av driften. En begrenset studentbetaling blir derfor gjennomført fra første studium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Nye regler fra 2020 i Kunnskapsdepartementet gjør at enkeltstudier ved private høyskoler ikke vil få statsstøtte. Kun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private, institusjonsakkrediterte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høyskoler </a:t>
            </a:r>
            <a:r>
              <a:rPr lang="nb-NO" sz="20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få statsstøtte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Høyskolen for yrkesfag AS skal etter vedtak i styret jobbe for å bli institusjonsakkreditert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Usikkerheten om statlig støtte gjør at høyskolen i stor grad må søke ekstern prosjekt- og driftsfinansiering fram til mulig statlig finansiering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13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9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accent5">
                    <a:lumMod val="75000"/>
                  </a:schemeClr>
                </a:solidFill>
              </a:rPr>
              <a:t>Studieplan for byggeplassledelse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Realfag (matematikk og fysikk)</a:t>
            </a:r>
          </a:p>
          <a:p>
            <a:r>
              <a:rPr lang="nb-NO" dirty="0" smtClean="0"/>
              <a:t>Yrkesrettet kommunikasjon</a:t>
            </a:r>
          </a:p>
          <a:p>
            <a:r>
              <a:rPr lang="nb-NO" dirty="0" smtClean="0"/>
              <a:t>Bedriftsledelse</a:t>
            </a:r>
          </a:p>
          <a:p>
            <a:r>
              <a:rPr lang="nb-NO" dirty="0" smtClean="0"/>
              <a:t>Samordnet byggeprosess</a:t>
            </a:r>
          </a:p>
          <a:p>
            <a:r>
              <a:rPr lang="nb-NO" dirty="0" smtClean="0"/>
              <a:t>Tekniske fag i byggeprosessen</a:t>
            </a:r>
          </a:p>
          <a:p>
            <a:r>
              <a:rPr lang="nb-NO" dirty="0" smtClean="0"/>
              <a:t>Byggesaken</a:t>
            </a:r>
          </a:p>
          <a:p>
            <a:r>
              <a:rPr lang="nb-NO" dirty="0" smtClean="0"/>
              <a:t>Konstruksjon bygg</a:t>
            </a:r>
          </a:p>
          <a:p>
            <a:r>
              <a:rPr lang="nb-NO" dirty="0" smtClean="0"/>
              <a:t>Drift/produksjon bygg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FoU i byggenæringen</a:t>
            </a:r>
          </a:p>
          <a:p>
            <a:r>
              <a:rPr lang="nb-NO" dirty="0" smtClean="0"/>
              <a:t>Ledelse, kommunikasjon og organisering</a:t>
            </a:r>
          </a:p>
          <a:p>
            <a:r>
              <a:rPr lang="nb-NO" dirty="0" smtClean="0"/>
              <a:t>Byggeprosjektøkonomi og kontraktsjus</a:t>
            </a:r>
          </a:p>
          <a:p>
            <a:r>
              <a:rPr lang="nb-NO" dirty="0" smtClean="0"/>
              <a:t>Prosjektstyring</a:t>
            </a:r>
          </a:p>
          <a:p>
            <a:r>
              <a:rPr lang="nb-NO" dirty="0" smtClean="0"/>
              <a:t>Planlegging, helhetsforståelse og logistikk</a:t>
            </a:r>
          </a:p>
          <a:p>
            <a:r>
              <a:rPr lang="nb-NO" dirty="0" smtClean="0"/>
              <a:t>Praksis og bacheloroppgave</a:t>
            </a:r>
          </a:p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640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Praksis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70182" y="1825625"/>
            <a:ext cx="9783618" cy="4351338"/>
          </a:xfrm>
        </p:spPr>
        <p:txBody>
          <a:bodyPr>
            <a:noAutofit/>
          </a:bodyPr>
          <a:lstStyle/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I løpet av de to eventuelt tre siste semestrene skal praksis gjennomføres – anslagsvis 300 timer for heltidsstudenter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For deltidsstudenter kan praksis tas i egen bedrift som et prosjekt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Praksisperioden kan være et utviklingsprosjekt eller noe som er nyttig/ønskelig for den aktuelle bedriften</a:t>
            </a:r>
          </a:p>
          <a:p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Praksisperioden kan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kombineres med utvikling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av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studentens egen bacheloroppgave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Det skal være en veileder i aktuell praksisbedrift. Veileder vil kunne få opplæring som veileder hvis han/hun ikke har egen erfaring med veiledning f.eks. av lærlinger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814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Målsettinger for </a:t>
            </a:r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høyskolen og studiene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801091" y="1834861"/>
            <a:ext cx="9552708" cy="4351338"/>
          </a:xfrm>
        </p:spPr>
        <p:txBody>
          <a:bodyPr>
            <a:normAutofit/>
          </a:bodyPr>
          <a:lstStyle/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Ønskede opptakskriterier: fag-/svennebrev og praksis eller minst fem års praksis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Toårig teknisk fagskole godskrives inntil 90 studiepoeng av 180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Ledelse (operativ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ledelse og ledelse av mennesker),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kommunikasjon og organisering er sentralt i studiet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Praksis inngår i studiet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Lærere skal/bør ha relevant yrkeserfaring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Ambisjonen er at høyskolen vokser raskt slik at den kan søke om institusjonsakkreditert innen fem år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633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Oppstart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17964" y="1825625"/>
            <a:ext cx="9635836" cy="4351338"/>
          </a:xfrm>
        </p:spPr>
        <p:txBody>
          <a:bodyPr>
            <a:normAutofit/>
          </a:bodyPr>
          <a:lstStyle/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Bachelor i byggeplassledelse ble godkjent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i juli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2019 for heltids- og deltidsstudier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Oppstart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av første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klasse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skjedde i oktober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2019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Første klasse består av fagskoleingeniører fra store deler av Norge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Høyskolen har lokaler ved siden av Fagskolen Innlandet og NTNU, Campus Kallerud, Gjøvik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Eierne stiller med betydelige oppstartmidler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18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Nye bachelorstudier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54908" y="1825625"/>
            <a:ext cx="95988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Nye studier skal være forankret i de aktuelle næringene; det betyr at næringene skal trekkes inn i utviklingen av studiene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Det er søkt om godkjenning av fem nye studier høsten 2020:</a:t>
            </a:r>
          </a:p>
          <a:p>
            <a:pPr lvl="1"/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Ledelse av tekniske og bærekraftige bygningsinstallasjoner</a:t>
            </a:r>
          </a:p>
          <a:p>
            <a:pPr lvl="1"/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Ledelse av bygging og forvaltning av vann og avløp</a:t>
            </a:r>
          </a:p>
          <a:p>
            <a:pPr lvl="1"/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Eiendomsforvaltning og -utvikling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Eiendomstakst</a:t>
            </a:r>
          </a:p>
          <a:p>
            <a:pPr lvl="1"/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Bærekraftig utvikling av yrkesfag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Hvis skolen lykkes med de nye søknadene, vil muligens tre nye studier kunne tilbys fra høsten 2021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50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4000" dirty="0" smtClean="0"/>
              <a:t>Spørsmål og kommentarer?</a:t>
            </a:r>
          </a:p>
          <a:p>
            <a:pPr marL="0" indent="0" algn="ctr">
              <a:buNone/>
            </a:pPr>
            <a:endParaRPr lang="nb-NO" sz="4000" dirty="0" smtClean="0"/>
          </a:p>
          <a:p>
            <a:pPr marL="0" indent="0" algn="ctr">
              <a:buNone/>
            </a:pPr>
            <a:r>
              <a:rPr lang="nb-NO" sz="4000" dirty="0" smtClean="0"/>
              <a:t>Husk: </a:t>
            </a:r>
            <a:r>
              <a:rPr lang="nb-NO" sz="4000" dirty="0" smtClean="0">
                <a:hlinkClick r:id="rId2"/>
              </a:rPr>
              <a:t>www.hfy.no</a:t>
            </a:r>
            <a:r>
              <a:rPr lang="nb-NO" sz="4000" dirty="0" smtClean="0"/>
              <a:t>	</a:t>
            </a:r>
          </a:p>
          <a:p>
            <a:pPr marL="2286000" lvl="5" indent="0">
              <a:buNone/>
            </a:pPr>
            <a:r>
              <a:rPr lang="nb-NO" sz="4400" dirty="0" smtClean="0"/>
              <a:t>	</a:t>
            </a:r>
          </a:p>
          <a:p>
            <a:pPr marL="2286000" lvl="5" indent="0">
              <a:buNone/>
            </a:pPr>
            <a:r>
              <a:rPr lang="nb-NO" sz="6000" dirty="0" smtClean="0">
                <a:solidFill>
                  <a:schemeClr val="accent5">
                    <a:lumMod val="75000"/>
                  </a:schemeClr>
                </a:solidFill>
              </a:rPr>
              <a:t>  Takk for meg!</a:t>
            </a:r>
            <a:endParaRPr lang="nb-NO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134" y="412197"/>
            <a:ext cx="5683285" cy="1042891"/>
          </a:xfrm>
          <a:prstGeom prst="rect">
            <a:avLst/>
          </a:prstGeom>
        </p:spPr>
      </p:pic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522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Eierskapet</a:t>
            </a:r>
            <a:r>
              <a:rPr lang="nb-NO" sz="3600" dirty="0" smtClean="0"/>
              <a:t>	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986456" y="1600201"/>
            <a:ext cx="750018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Seks fylkeskommuner på Østlandet etablerte høyskolen i 2015. Eierne er nå Viken FK, Vestfold-Telemark FK og Innlandet FK.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Følgende fagskoler har støttet søknadsprosessen: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Fagskolen Innlandet, Fagskolen Oslo Akershus, Fagskolen i Østfold, Fagskolen i Vestfold, Fagskolen  Telemark, Fagskolen Tinius Olsen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Fagskolen Innlandet er lokaliseringssted for administrasjon og studiet ved oppstart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Nettstøttede studier vil etter hvert legges til alle de seks fagskolene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2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2230" y="1212849"/>
            <a:ext cx="1995324" cy="711448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2230" y="1991844"/>
            <a:ext cx="1995324" cy="64554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2230" y="2741808"/>
            <a:ext cx="1953741" cy="83512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Bild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62229" y="3622607"/>
            <a:ext cx="1953741" cy="104577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62229" y="4734843"/>
            <a:ext cx="1953741" cy="6610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62228" y="5484015"/>
            <a:ext cx="1945307" cy="8723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Bild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33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Bakgrunn for etableringen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327868" y="1296063"/>
            <a:ext cx="10025932" cy="4880900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Det er to hovedgrunner til etableringen av en yrkesrettet høyskole:</a:t>
            </a:r>
          </a:p>
          <a:p>
            <a:pPr marL="0" indent="0">
              <a:buNone/>
            </a:pPr>
            <a:r>
              <a:rPr lang="nb-NO" dirty="0" smtClean="0"/>
              <a:t>- Styrking av yrkesfaglig utdanning</a:t>
            </a:r>
          </a:p>
          <a:p>
            <a:pPr marL="0" indent="0">
              <a:buNone/>
            </a:pPr>
            <a:r>
              <a:rPr lang="nb-NO" dirty="0" smtClean="0"/>
              <a:t>- Etablere en sømløs vei fra yrkesfag i videregående til høyere utdanning som bachelor og master</a:t>
            </a:r>
          </a:p>
          <a:p>
            <a:pPr marL="0" indent="0">
              <a:buNone/>
            </a:pPr>
            <a:r>
              <a:rPr lang="nb-NO" dirty="0" smtClean="0"/>
              <a:t>Etableringen av Høyskolen for yrkesfag vil forhåpentligvis heve statusen for yrkesutdanning og synliggjøre viktigheten av praktisk erfaring som del av en kompetanseheving.</a:t>
            </a:r>
          </a:p>
          <a:p>
            <a:pPr marL="0" indent="0">
              <a:buNone/>
            </a:pPr>
            <a:r>
              <a:rPr lang="nb-NO" dirty="0" smtClean="0"/>
              <a:t>Realkompetanse som yrkeserfaring og annen </a:t>
            </a:r>
            <a:r>
              <a:rPr lang="nb-NO" dirty="0" smtClean="0"/>
              <a:t>yrkesutdanning </a:t>
            </a:r>
            <a:r>
              <a:rPr lang="nb-NO" dirty="0" smtClean="0"/>
              <a:t>kan gi </a:t>
            </a:r>
            <a:r>
              <a:rPr lang="nb-NO" dirty="0" err="1" smtClean="0"/>
              <a:t>avkorting</a:t>
            </a:r>
            <a:r>
              <a:rPr lang="nb-NO" dirty="0" smtClean="0"/>
              <a:t> i utdanningsløpet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024-7A35-414C-A6FE-D50BA8BB001C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21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4"/>
          <p:cNvSpPr txBox="1">
            <a:spLocks/>
          </p:cNvSpPr>
          <p:nvPr/>
        </p:nvSpPr>
        <p:spPr>
          <a:xfrm>
            <a:off x="3066825" y="1154262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100" b="1" dirty="0">
                <a:latin typeface="Helvetica" pitchFamily="34" charset="0"/>
              </a:rPr>
              <a:t>Det norske utdanningssystemet i dag (NOKUT)</a:t>
            </a:r>
          </a:p>
        </p:txBody>
      </p:sp>
      <p:grpSp>
        <p:nvGrpSpPr>
          <p:cNvPr id="5" name="Gruppe 4"/>
          <p:cNvGrpSpPr/>
          <p:nvPr/>
        </p:nvGrpSpPr>
        <p:grpSpPr>
          <a:xfrm>
            <a:off x="4164321" y="2023932"/>
            <a:ext cx="817821" cy="2434150"/>
            <a:chOff x="1268597" y="1477317"/>
            <a:chExt cx="1090428" cy="3245533"/>
          </a:xfrm>
        </p:grpSpPr>
        <p:sp>
          <p:nvSpPr>
            <p:cNvPr id="6" name="Line 22"/>
            <p:cNvSpPr>
              <a:spLocks noChangeShapeType="1"/>
            </p:cNvSpPr>
            <p:nvPr/>
          </p:nvSpPr>
          <p:spPr bwMode="auto">
            <a:xfrm flipV="1">
              <a:off x="1782763" y="4261916"/>
              <a:ext cx="0" cy="46093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 sz="1200" dirty="0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V="1">
              <a:off x="1781618" y="1882470"/>
              <a:ext cx="0" cy="60495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 sz="1200" dirty="0"/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1271588" y="2247379"/>
              <a:ext cx="1085850" cy="81915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lIns="65151" tIns="32576" rIns="65151" bIns="32576" anchor="ctr"/>
            <a:lstStyle/>
            <a:p>
              <a:pPr algn="ctr"/>
              <a:r>
                <a:rPr lang="nb-NO" sz="12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rial" pitchFamily="34" charset="0"/>
                </a:rPr>
                <a:t>Master</a:t>
              </a: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273175" y="3063354"/>
              <a:ext cx="1085850" cy="1198563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lIns="65151" tIns="32576" rIns="65151" bIns="32576" anchor="ctr"/>
            <a:lstStyle/>
            <a:p>
              <a:pPr algn="ctr"/>
              <a:r>
                <a:rPr lang="nb-NO" sz="12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rial" pitchFamily="34" charset="0"/>
                </a:rPr>
                <a:t>Bache-lor</a:t>
              </a: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1268597" y="1477317"/>
              <a:ext cx="1085850" cy="409575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lIns="65151" tIns="32576" rIns="65151" bIns="32576" anchor="ctr"/>
            <a:lstStyle/>
            <a:p>
              <a:pPr algn="ctr"/>
              <a:r>
                <a:rPr lang="nb-NO" sz="12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rial" pitchFamily="34" charset="0"/>
                </a:rPr>
                <a:t>Ph.d.</a:t>
              </a:r>
            </a:p>
          </p:txBody>
        </p:sp>
      </p:grpSp>
      <p:sp>
        <p:nvSpPr>
          <p:cNvPr id="11" name="Line 22"/>
          <p:cNvSpPr>
            <a:spLocks noChangeShapeType="1"/>
          </p:cNvSpPr>
          <p:nvPr/>
        </p:nvSpPr>
        <p:spPr bwMode="auto">
          <a:xfrm flipV="1">
            <a:off x="5291722" y="4108501"/>
            <a:ext cx="563426" cy="403586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sz="1200" dirty="0"/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 flipH="1" flipV="1">
            <a:off x="5001313" y="3795674"/>
            <a:ext cx="85383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sz="1200" dirty="0"/>
          </a:p>
        </p:txBody>
      </p:sp>
      <p:grpSp>
        <p:nvGrpSpPr>
          <p:cNvPr id="13" name="Gruppe 12"/>
          <p:cNvGrpSpPr/>
          <p:nvPr/>
        </p:nvGrpSpPr>
        <p:grpSpPr>
          <a:xfrm>
            <a:off x="5813384" y="3482541"/>
            <a:ext cx="1314543" cy="1079673"/>
            <a:chOff x="4489467" y="3422129"/>
            <a:chExt cx="1752724" cy="1439564"/>
          </a:xfrm>
        </p:grpSpPr>
        <p:grpSp>
          <p:nvGrpSpPr>
            <p:cNvPr id="14" name="Gruppe 13"/>
            <p:cNvGrpSpPr/>
            <p:nvPr/>
          </p:nvGrpSpPr>
          <p:grpSpPr>
            <a:xfrm>
              <a:off x="4545153" y="3422129"/>
              <a:ext cx="1697038" cy="1439564"/>
              <a:chOff x="4545153" y="3422129"/>
              <a:chExt cx="1697038" cy="1439564"/>
            </a:xfrm>
          </p:grpSpPr>
          <p:sp>
            <p:nvSpPr>
              <p:cNvPr id="16" name="Line 22"/>
              <p:cNvSpPr>
                <a:spLocks noChangeShapeType="1"/>
              </p:cNvSpPr>
              <p:nvPr/>
            </p:nvSpPr>
            <p:spPr bwMode="auto">
              <a:xfrm flipV="1">
                <a:off x="5243332" y="4256743"/>
                <a:ext cx="0" cy="60495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 sz="1200" dirty="0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545153" y="3422129"/>
                <a:ext cx="1697038" cy="835025"/>
              </a:xfrm>
              <a:custGeom>
                <a:avLst/>
                <a:gdLst>
                  <a:gd name="T0" fmla="*/ 1 w 2840"/>
                  <a:gd name="T1" fmla="*/ 1428 h 1428"/>
                  <a:gd name="T2" fmla="*/ 2840 w 2840"/>
                  <a:gd name="T3" fmla="*/ 1428 h 1428"/>
                  <a:gd name="T4" fmla="*/ 2840 w 2840"/>
                  <a:gd name="T5" fmla="*/ 1068 h 1428"/>
                  <a:gd name="T6" fmla="*/ 2128 w 2840"/>
                  <a:gd name="T7" fmla="*/ 1068 h 1428"/>
                  <a:gd name="T8" fmla="*/ 2128 w 2840"/>
                  <a:gd name="T9" fmla="*/ 712 h 1428"/>
                  <a:gd name="T10" fmla="*/ 1422 w 2840"/>
                  <a:gd name="T11" fmla="*/ 712 h 1428"/>
                  <a:gd name="T12" fmla="*/ 1423 w 2840"/>
                  <a:gd name="T13" fmla="*/ 352 h 1428"/>
                  <a:gd name="T14" fmla="*/ 717 w 2840"/>
                  <a:gd name="T15" fmla="*/ 352 h 1428"/>
                  <a:gd name="T16" fmla="*/ 716 w 2840"/>
                  <a:gd name="T17" fmla="*/ 0 h 1428"/>
                  <a:gd name="T18" fmla="*/ 0 w 2840"/>
                  <a:gd name="T19" fmla="*/ 0 h 1428"/>
                  <a:gd name="T20" fmla="*/ 1 w 2840"/>
                  <a:gd name="T21" fmla="*/ 1428 h 1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40" h="1428">
                    <a:moveTo>
                      <a:pt x="1" y="1428"/>
                    </a:moveTo>
                    <a:lnTo>
                      <a:pt x="2840" y="1428"/>
                    </a:lnTo>
                    <a:lnTo>
                      <a:pt x="2840" y="1068"/>
                    </a:lnTo>
                    <a:lnTo>
                      <a:pt x="2128" y="1068"/>
                    </a:lnTo>
                    <a:lnTo>
                      <a:pt x="2128" y="712"/>
                    </a:lnTo>
                    <a:lnTo>
                      <a:pt x="1422" y="712"/>
                    </a:lnTo>
                    <a:lnTo>
                      <a:pt x="1423" y="352"/>
                    </a:lnTo>
                    <a:lnTo>
                      <a:pt x="717" y="352"/>
                    </a:lnTo>
                    <a:lnTo>
                      <a:pt x="716" y="0"/>
                    </a:lnTo>
                    <a:lnTo>
                      <a:pt x="0" y="0"/>
                    </a:lnTo>
                    <a:lnTo>
                      <a:pt x="1" y="1428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 sz="1200" dirty="0"/>
              </a:p>
            </p:txBody>
          </p:sp>
        </p:grp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4489467" y="3475612"/>
              <a:ext cx="1728788" cy="86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6DDF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b-NO" sz="1200" b="1" dirty="0">
                  <a:solidFill>
                    <a:schemeClr val="tx2"/>
                  </a:solidFill>
                  <a:latin typeface="Arial" pitchFamily="34" charset="0"/>
                </a:rPr>
                <a:t>Fag-</a:t>
              </a:r>
            </a:p>
            <a:p>
              <a:r>
                <a:rPr lang="nb-NO" sz="1200" b="1" dirty="0">
                  <a:solidFill>
                    <a:schemeClr val="tx2"/>
                  </a:solidFill>
                  <a:latin typeface="Arial" pitchFamily="34" charset="0"/>
                </a:rPr>
                <a:t>skole-utdanning</a:t>
              </a:r>
            </a:p>
          </p:txBody>
        </p:sp>
      </p:grpSp>
      <p:grpSp>
        <p:nvGrpSpPr>
          <p:cNvPr id="18" name="Gruppe 17"/>
          <p:cNvGrpSpPr/>
          <p:nvPr/>
        </p:nvGrpSpPr>
        <p:grpSpPr>
          <a:xfrm>
            <a:off x="7235939" y="2023932"/>
            <a:ext cx="1399240" cy="2121968"/>
            <a:chOff x="6386207" y="1477317"/>
            <a:chExt cx="1865653" cy="2829291"/>
          </a:xfrm>
        </p:grpSpPr>
        <p:sp>
          <p:nvSpPr>
            <p:cNvPr id="19" name="Høyre klammeparentes 18"/>
            <p:cNvSpPr/>
            <p:nvPr/>
          </p:nvSpPr>
          <p:spPr bwMode="auto">
            <a:xfrm>
              <a:off x="6386207" y="1477317"/>
              <a:ext cx="792088" cy="2829291"/>
            </a:xfrm>
            <a:prstGeom prst="righ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nb-NO" sz="1875" b="1" dirty="0">
                <a:latin typeface="Arial" charset="0"/>
              </a:endParaRPr>
            </a:p>
          </p:txBody>
        </p:sp>
        <p:sp>
          <p:nvSpPr>
            <p:cNvPr id="20" name="TekstSylinder 19"/>
            <p:cNvSpPr txBox="1"/>
            <p:nvPr/>
          </p:nvSpPr>
          <p:spPr>
            <a:xfrm>
              <a:off x="7250303" y="2591906"/>
              <a:ext cx="1001557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350" dirty="0"/>
                <a:t>Tertiært</a:t>
              </a:r>
            </a:p>
          </p:txBody>
        </p:sp>
      </p:grpSp>
      <p:grpSp>
        <p:nvGrpSpPr>
          <p:cNvPr id="21" name="Gruppe 20"/>
          <p:cNvGrpSpPr/>
          <p:nvPr/>
        </p:nvGrpSpPr>
        <p:grpSpPr>
          <a:xfrm>
            <a:off x="7235939" y="4342082"/>
            <a:ext cx="1601603" cy="610499"/>
            <a:chOff x="6386207" y="4568183"/>
            <a:chExt cx="2135471" cy="813998"/>
          </a:xfrm>
        </p:grpSpPr>
        <p:sp>
          <p:nvSpPr>
            <p:cNvPr id="22" name="Høyre klammeparentes 21"/>
            <p:cNvSpPr/>
            <p:nvPr/>
          </p:nvSpPr>
          <p:spPr bwMode="auto">
            <a:xfrm>
              <a:off x="6386207" y="4568183"/>
              <a:ext cx="792088" cy="813998"/>
            </a:xfrm>
            <a:prstGeom prst="righ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nb-NO" sz="1875" b="1" dirty="0">
                <a:latin typeface="Arial" charset="0"/>
              </a:endParaRPr>
            </a:p>
          </p:txBody>
        </p:sp>
        <p:sp>
          <p:nvSpPr>
            <p:cNvPr id="23" name="TekstSylinder 22"/>
            <p:cNvSpPr txBox="1"/>
            <p:nvPr/>
          </p:nvSpPr>
          <p:spPr>
            <a:xfrm>
              <a:off x="7250303" y="4725251"/>
              <a:ext cx="127137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350" dirty="0"/>
                <a:t>Sekundært</a:t>
              </a:r>
            </a:p>
          </p:txBody>
        </p:sp>
      </p:grpSp>
      <p:grpSp>
        <p:nvGrpSpPr>
          <p:cNvPr id="24" name="Gruppe 23"/>
          <p:cNvGrpSpPr/>
          <p:nvPr/>
        </p:nvGrpSpPr>
        <p:grpSpPr>
          <a:xfrm>
            <a:off x="7235939" y="5064547"/>
            <a:ext cx="1413025" cy="610499"/>
            <a:chOff x="6386207" y="5531470"/>
            <a:chExt cx="1884033" cy="813998"/>
          </a:xfrm>
        </p:grpSpPr>
        <p:sp>
          <p:nvSpPr>
            <p:cNvPr id="25" name="Høyre klammeparentes 24"/>
            <p:cNvSpPr/>
            <p:nvPr/>
          </p:nvSpPr>
          <p:spPr bwMode="auto">
            <a:xfrm>
              <a:off x="6386207" y="5531470"/>
              <a:ext cx="792088" cy="813998"/>
            </a:xfrm>
            <a:prstGeom prst="righ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nb-NO" sz="1875" b="1" dirty="0">
                <a:latin typeface="Arial" charset="0"/>
              </a:endParaRPr>
            </a:p>
          </p:txBody>
        </p:sp>
        <p:sp>
          <p:nvSpPr>
            <p:cNvPr id="26" name="TekstSylinder 25"/>
            <p:cNvSpPr txBox="1"/>
            <p:nvPr/>
          </p:nvSpPr>
          <p:spPr>
            <a:xfrm>
              <a:off x="7250303" y="5661249"/>
              <a:ext cx="1019937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350" dirty="0"/>
                <a:t>Primært</a:t>
              </a:r>
            </a:p>
          </p:txBody>
        </p:sp>
      </p:grpSp>
      <p:sp>
        <p:nvSpPr>
          <p:cNvPr id="27" name="Line 22"/>
          <p:cNvSpPr>
            <a:spLocks noChangeShapeType="1"/>
          </p:cNvSpPr>
          <p:nvPr/>
        </p:nvSpPr>
        <p:spPr bwMode="auto">
          <a:xfrm flipH="1" flipV="1">
            <a:off x="4980978" y="4104656"/>
            <a:ext cx="895600" cy="326531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sz="1200" dirty="0"/>
          </a:p>
        </p:txBody>
      </p:sp>
      <p:grpSp>
        <p:nvGrpSpPr>
          <p:cNvPr id="28" name="Gruppe 27"/>
          <p:cNvGrpSpPr/>
          <p:nvPr/>
        </p:nvGrpSpPr>
        <p:grpSpPr>
          <a:xfrm>
            <a:off x="4102608" y="4431186"/>
            <a:ext cx="3039327" cy="1162742"/>
            <a:chOff x="2208433" y="4686990"/>
            <a:chExt cx="4052436" cy="1550322"/>
          </a:xfrm>
        </p:grpSpPr>
        <p:sp>
          <p:nvSpPr>
            <p:cNvPr id="29" name="Line 22"/>
            <p:cNvSpPr>
              <a:spLocks noChangeShapeType="1"/>
            </p:cNvSpPr>
            <p:nvPr/>
          </p:nvSpPr>
          <p:spPr bwMode="auto">
            <a:xfrm flipV="1">
              <a:off x="4234932" y="5264855"/>
              <a:ext cx="0" cy="60495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 sz="1200" dirty="0"/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2228619" y="5626757"/>
              <a:ext cx="4032250" cy="29845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accent3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5151" tIns="32576" rIns="65151" bIns="32576" anchor="ctr"/>
            <a:lstStyle/>
            <a:p>
              <a:pPr algn="ctr"/>
              <a:r>
                <a:rPr lang="nb-NO" sz="1200" b="1" dirty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</a:rPr>
                <a:t>Ungdomsskole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2228619" y="5938862"/>
              <a:ext cx="4032250" cy="29845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9050">
              <a:solidFill>
                <a:schemeClr val="accent3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lIns="65151" tIns="32576" rIns="65151" bIns="32576" anchor="ctr"/>
            <a:lstStyle/>
            <a:p>
              <a:pPr algn="ctr"/>
              <a:r>
                <a:rPr lang="nb-NO" sz="1200" b="1" dirty="0">
                  <a:solidFill>
                    <a:schemeClr val="accent3">
                      <a:lumMod val="60000"/>
                      <a:lumOff val="40000"/>
                    </a:schemeClr>
                  </a:solidFill>
                  <a:latin typeface="Arial" pitchFamily="34" charset="0"/>
                </a:rPr>
                <a:t>Barne- og mellomtrinn</a:t>
              </a:r>
            </a:p>
          </p:txBody>
        </p:sp>
        <p:sp>
          <p:nvSpPr>
            <p:cNvPr id="32" name="Rectangle 15"/>
            <p:cNvSpPr>
              <a:spLocks noChangeArrowheads="1"/>
            </p:cNvSpPr>
            <p:nvPr/>
          </p:nvSpPr>
          <p:spPr bwMode="auto">
            <a:xfrm>
              <a:off x="2208433" y="4686990"/>
              <a:ext cx="2016125" cy="5708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65151" tIns="32576" rIns="65151" bIns="32576" anchor="ctr"/>
            <a:lstStyle/>
            <a:p>
              <a:pPr algn="ctr"/>
              <a:r>
                <a:rPr lang="nb-NO" sz="1200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</a:rPr>
                <a:t>Generell studiekompetanse</a:t>
              </a:r>
              <a:endParaRPr lang="nb-NO" sz="1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33" name="Rectangle 15"/>
            <p:cNvSpPr>
              <a:spLocks noChangeArrowheads="1"/>
            </p:cNvSpPr>
            <p:nvPr/>
          </p:nvSpPr>
          <p:spPr bwMode="auto">
            <a:xfrm>
              <a:off x="4244744" y="4686990"/>
              <a:ext cx="2016125" cy="57089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lIns="65151" tIns="32576" rIns="65151" bIns="32576" anchor="ctr"/>
            <a:lstStyle/>
            <a:p>
              <a:pPr algn="ctr"/>
              <a:r>
                <a:rPr lang="nb-NO" sz="1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Arial" pitchFamily="34" charset="0"/>
                </a:rPr>
                <a:t>Fag-, svennebrev og yrkeskomp. </a:t>
              </a:r>
              <a:endParaRPr lang="nb-NO" sz="1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</a:endParaRPr>
            </a:p>
          </p:txBody>
        </p:sp>
      </p:grpSp>
      <p:sp>
        <p:nvSpPr>
          <p:cNvPr id="34" name="Line 22"/>
          <p:cNvSpPr>
            <a:spLocks noChangeShapeType="1"/>
          </p:cNvSpPr>
          <p:nvPr/>
        </p:nvSpPr>
        <p:spPr bwMode="auto">
          <a:xfrm>
            <a:off x="4991652" y="3971492"/>
            <a:ext cx="873969" cy="9006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sz="1200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36" name="Plassholder for lysbildenumm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4</a:t>
            </a:fld>
            <a:endParaRPr lang="nb-NO"/>
          </a:p>
        </p:txBody>
      </p:sp>
      <p:pic>
        <p:nvPicPr>
          <p:cNvPr id="37" name="Bild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4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4"/>
          <p:cNvSpPr txBox="1">
            <a:spLocks/>
          </p:cNvSpPr>
          <p:nvPr/>
        </p:nvSpPr>
        <p:spPr>
          <a:xfrm>
            <a:off x="2844800" y="1090463"/>
            <a:ext cx="684389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100" b="1" dirty="0">
                <a:latin typeface="Helvetica" pitchFamily="34" charset="0"/>
              </a:rPr>
              <a:t>Utdanningsmuligheter med yrkesbasert bachelor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2505649" y="5583349"/>
            <a:ext cx="7609118" cy="3000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Barne- og Ungdomsskole</a:t>
            </a:r>
          </a:p>
        </p:txBody>
      </p:sp>
      <p:sp>
        <p:nvSpPr>
          <p:cNvPr id="29" name="TekstSylinder 28"/>
          <p:cNvSpPr txBox="1"/>
          <p:nvPr/>
        </p:nvSpPr>
        <p:spPr>
          <a:xfrm>
            <a:off x="2505649" y="5306350"/>
            <a:ext cx="2021682" cy="3000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Videregående skole</a:t>
            </a:r>
          </a:p>
        </p:txBody>
      </p:sp>
      <p:sp>
        <p:nvSpPr>
          <p:cNvPr id="30" name="TekstSylinder 29"/>
          <p:cNvSpPr txBox="1"/>
          <p:nvPr/>
        </p:nvSpPr>
        <p:spPr>
          <a:xfrm>
            <a:off x="2505651" y="3608928"/>
            <a:ext cx="2021681" cy="300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1. semester Høgskole</a:t>
            </a:r>
          </a:p>
        </p:txBody>
      </p:sp>
      <p:sp>
        <p:nvSpPr>
          <p:cNvPr id="31" name="TekstSylinder 30"/>
          <p:cNvSpPr txBox="1"/>
          <p:nvPr/>
        </p:nvSpPr>
        <p:spPr>
          <a:xfrm>
            <a:off x="2505649" y="3331929"/>
            <a:ext cx="2021682" cy="300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2. semester Høgskole</a:t>
            </a:r>
          </a:p>
        </p:txBody>
      </p:sp>
      <p:sp>
        <p:nvSpPr>
          <p:cNvPr id="32" name="TekstSylinder 31"/>
          <p:cNvSpPr txBox="1"/>
          <p:nvPr/>
        </p:nvSpPr>
        <p:spPr>
          <a:xfrm>
            <a:off x="2505649" y="3054930"/>
            <a:ext cx="2021682" cy="300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3. semester Høgskole</a:t>
            </a:r>
          </a:p>
        </p:txBody>
      </p:sp>
      <p:sp>
        <p:nvSpPr>
          <p:cNvPr id="33" name="TekstSylinder 32"/>
          <p:cNvSpPr txBox="1"/>
          <p:nvPr/>
        </p:nvSpPr>
        <p:spPr>
          <a:xfrm>
            <a:off x="5591742" y="4783017"/>
            <a:ext cx="1808834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1. semester Fagskole</a:t>
            </a:r>
          </a:p>
        </p:txBody>
      </p:sp>
      <p:sp>
        <p:nvSpPr>
          <p:cNvPr id="34" name="TekstSylinder 33"/>
          <p:cNvSpPr txBox="1"/>
          <p:nvPr/>
        </p:nvSpPr>
        <p:spPr>
          <a:xfrm>
            <a:off x="5591746" y="4506018"/>
            <a:ext cx="1808831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2. semester Fagskole</a:t>
            </a:r>
          </a:p>
        </p:txBody>
      </p:sp>
      <p:sp>
        <p:nvSpPr>
          <p:cNvPr id="59" name="TekstSylinder 58"/>
          <p:cNvSpPr txBox="1"/>
          <p:nvPr/>
        </p:nvSpPr>
        <p:spPr>
          <a:xfrm>
            <a:off x="8074547" y="4478989"/>
            <a:ext cx="2040216" cy="300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1. semester </a:t>
            </a:r>
            <a:r>
              <a:rPr lang="nb-NO" sz="1350" dirty="0" smtClean="0"/>
              <a:t>Bachelor HYU</a:t>
            </a:r>
            <a:endParaRPr lang="nb-NO" sz="1350" dirty="0"/>
          </a:p>
        </p:txBody>
      </p:sp>
      <p:sp>
        <p:nvSpPr>
          <p:cNvPr id="62" name="TekstSylinder 61"/>
          <p:cNvSpPr txBox="1"/>
          <p:nvPr/>
        </p:nvSpPr>
        <p:spPr>
          <a:xfrm>
            <a:off x="5591744" y="5306350"/>
            <a:ext cx="4523021" cy="3000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Fagbrev – yrkeskompetanse</a:t>
            </a:r>
          </a:p>
        </p:txBody>
      </p:sp>
      <p:sp>
        <p:nvSpPr>
          <p:cNvPr id="63" name="TekstSylinder 62"/>
          <p:cNvSpPr txBox="1"/>
          <p:nvPr/>
        </p:nvSpPr>
        <p:spPr>
          <a:xfrm>
            <a:off x="8074551" y="4201990"/>
            <a:ext cx="2040213" cy="300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2. semester </a:t>
            </a:r>
            <a:r>
              <a:rPr lang="nb-NO" sz="1350" dirty="0" smtClean="0"/>
              <a:t>Bachelor HYU</a:t>
            </a:r>
            <a:endParaRPr lang="nb-NO" sz="1350" dirty="0"/>
          </a:p>
        </p:txBody>
      </p:sp>
      <p:sp>
        <p:nvSpPr>
          <p:cNvPr id="64" name="TekstSylinder 63"/>
          <p:cNvSpPr txBox="1"/>
          <p:nvPr/>
        </p:nvSpPr>
        <p:spPr>
          <a:xfrm>
            <a:off x="8074549" y="3924991"/>
            <a:ext cx="2040213" cy="300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3. semester </a:t>
            </a:r>
            <a:r>
              <a:rPr lang="nb-NO" sz="1350" dirty="0" smtClean="0"/>
              <a:t>Bachelor HYU</a:t>
            </a:r>
            <a:endParaRPr lang="nb-NO" sz="1350" dirty="0"/>
          </a:p>
        </p:txBody>
      </p:sp>
      <p:sp>
        <p:nvSpPr>
          <p:cNvPr id="65" name="TekstSylinder 64"/>
          <p:cNvSpPr txBox="1"/>
          <p:nvPr/>
        </p:nvSpPr>
        <p:spPr>
          <a:xfrm>
            <a:off x="2505650" y="2777931"/>
            <a:ext cx="2021682" cy="300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4. semester Høgskole</a:t>
            </a:r>
          </a:p>
        </p:txBody>
      </p:sp>
      <p:sp>
        <p:nvSpPr>
          <p:cNvPr id="66" name="TekstSylinder 65"/>
          <p:cNvSpPr txBox="1"/>
          <p:nvPr/>
        </p:nvSpPr>
        <p:spPr>
          <a:xfrm>
            <a:off x="2505649" y="2500932"/>
            <a:ext cx="2021682" cy="300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5. semester Høgskole</a:t>
            </a:r>
          </a:p>
        </p:txBody>
      </p:sp>
      <p:sp>
        <p:nvSpPr>
          <p:cNvPr id="67" name="TekstSylinder 66"/>
          <p:cNvSpPr txBox="1"/>
          <p:nvPr/>
        </p:nvSpPr>
        <p:spPr>
          <a:xfrm>
            <a:off x="2505649" y="2223933"/>
            <a:ext cx="2021682" cy="300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6. semester Høgskole</a:t>
            </a:r>
          </a:p>
        </p:txBody>
      </p:sp>
      <p:sp>
        <p:nvSpPr>
          <p:cNvPr id="68" name="TekstSylinder 67"/>
          <p:cNvSpPr txBox="1"/>
          <p:nvPr/>
        </p:nvSpPr>
        <p:spPr>
          <a:xfrm>
            <a:off x="5591740" y="4229019"/>
            <a:ext cx="1808835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3. semester Fagskole</a:t>
            </a:r>
          </a:p>
        </p:txBody>
      </p:sp>
      <p:sp>
        <p:nvSpPr>
          <p:cNvPr id="69" name="TekstSylinder 68"/>
          <p:cNvSpPr txBox="1"/>
          <p:nvPr/>
        </p:nvSpPr>
        <p:spPr>
          <a:xfrm>
            <a:off x="5591743" y="3952020"/>
            <a:ext cx="1808831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4. semester Fagskole</a:t>
            </a:r>
          </a:p>
        </p:txBody>
      </p:sp>
      <p:sp>
        <p:nvSpPr>
          <p:cNvPr id="70" name="TekstSylinder 69"/>
          <p:cNvSpPr txBox="1"/>
          <p:nvPr/>
        </p:nvSpPr>
        <p:spPr>
          <a:xfrm>
            <a:off x="8074547" y="3648157"/>
            <a:ext cx="2040213" cy="300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4. semester </a:t>
            </a:r>
            <a:r>
              <a:rPr lang="nb-NO" sz="1350" dirty="0" smtClean="0"/>
              <a:t>Bachelor HYU</a:t>
            </a:r>
            <a:endParaRPr lang="nb-NO" sz="1350" dirty="0"/>
          </a:p>
        </p:txBody>
      </p:sp>
      <p:sp>
        <p:nvSpPr>
          <p:cNvPr id="71" name="TekstSylinder 70"/>
          <p:cNvSpPr txBox="1"/>
          <p:nvPr/>
        </p:nvSpPr>
        <p:spPr>
          <a:xfrm>
            <a:off x="8074546" y="3371158"/>
            <a:ext cx="2040213" cy="300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5. semester </a:t>
            </a:r>
            <a:r>
              <a:rPr lang="nb-NO" sz="1350" dirty="0" smtClean="0"/>
              <a:t>Bachelor HYU</a:t>
            </a:r>
            <a:endParaRPr lang="nb-NO" sz="1350" dirty="0"/>
          </a:p>
        </p:txBody>
      </p:sp>
      <p:sp>
        <p:nvSpPr>
          <p:cNvPr id="72" name="TekstSylinder 71"/>
          <p:cNvSpPr txBox="1"/>
          <p:nvPr/>
        </p:nvSpPr>
        <p:spPr>
          <a:xfrm>
            <a:off x="8074545" y="3094159"/>
            <a:ext cx="2040213" cy="300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6. semester </a:t>
            </a:r>
            <a:r>
              <a:rPr lang="nb-NO" sz="1350" dirty="0" smtClean="0"/>
              <a:t>Bachelor HYU</a:t>
            </a:r>
            <a:endParaRPr lang="nb-NO" sz="1350" dirty="0"/>
          </a:p>
        </p:txBody>
      </p:sp>
      <p:sp>
        <p:nvSpPr>
          <p:cNvPr id="73" name="TekstSylinder 72"/>
          <p:cNvSpPr txBox="1"/>
          <p:nvPr/>
        </p:nvSpPr>
        <p:spPr>
          <a:xfrm>
            <a:off x="2505660" y="1950734"/>
            <a:ext cx="7609118" cy="3000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Mastergrad</a:t>
            </a:r>
          </a:p>
        </p:txBody>
      </p:sp>
      <p:sp>
        <p:nvSpPr>
          <p:cNvPr id="74" name="TekstSylinder 73"/>
          <p:cNvSpPr txBox="1"/>
          <p:nvPr/>
        </p:nvSpPr>
        <p:spPr>
          <a:xfrm>
            <a:off x="2505649" y="1673735"/>
            <a:ext cx="7609118" cy="3000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Doktorgrad</a:t>
            </a:r>
          </a:p>
        </p:txBody>
      </p:sp>
      <p:cxnSp>
        <p:nvCxnSpPr>
          <p:cNvPr id="7" name="Rett pil 6"/>
          <p:cNvCxnSpPr/>
          <p:nvPr/>
        </p:nvCxnSpPr>
        <p:spPr>
          <a:xfrm flipV="1">
            <a:off x="3551528" y="3885927"/>
            <a:ext cx="1" cy="142042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pil 8"/>
          <p:cNvCxnSpPr>
            <a:stCxn id="33" idx="2"/>
          </p:cNvCxnSpPr>
          <p:nvPr/>
        </p:nvCxnSpPr>
        <p:spPr>
          <a:xfrm flipH="1">
            <a:off x="6490139" y="5083099"/>
            <a:ext cx="6020" cy="223252"/>
          </a:xfrm>
          <a:prstGeom prst="straightConnector1">
            <a:avLst/>
          </a:prstGeom>
          <a:ln w="381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 10"/>
          <p:cNvCxnSpPr>
            <a:stCxn id="59" idx="2"/>
          </p:cNvCxnSpPr>
          <p:nvPr/>
        </p:nvCxnSpPr>
        <p:spPr>
          <a:xfrm flipH="1">
            <a:off x="9091449" y="4779071"/>
            <a:ext cx="3206" cy="527280"/>
          </a:xfrm>
          <a:prstGeom prst="straightConnector1">
            <a:avLst/>
          </a:prstGeom>
          <a:ln w="381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tt pil 74"/>
          <p:cNvCxnSpPr>
            <a:endCxn id="72" idx="0"/>
          </p:cNvCxnSpPr>
          <p:nvPr/>
        </p:nvCxnSpPr>
        <p:spPr>
          <a:xfrm>
            <a:off x="9088243" y="2247101"/>
            <a:ext cx="6409" cy="847058"/>
          </a:xfrm>
          <a:prstGeom prst="straightConnector1">
            <a:avLst/>
          </a:prstGeom>
          <a:ln w="381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Vinkel 14"/>
          <p:cNvCxnSpPr>
            <a:stCxn id="69" idx="0"/>
            <a:endCxn id="70" idx="1"/>
          </p:cNvCxnSpPr>
          <p:nvPr/>
        </p:nvCxnSpPr>
        <p:spPr>
          <a:xfrm rot="5400000" flipH="1" flipV="1">
            <a:off x="7208441" y="3085915"/>
            <a:ext cx="153822" cy="1578388"/>
          </a:xfrm>
          <a:prstGeom prst="bent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Vinkel 16"/>
          <p:cNvCxnSpPr>
            <a:stCxn id="69" idx="0"/>
          </p:cNvCxnSpPr>
          <p:nvPr/>
        </p:nvCxnSpPr>
        <p:spPr>
          <a:xfrm rot="16200000" flipV="1">
            <a:off x="5429064" y="2884926"/>
            <a:ext cx="165362" cy="1968826"/>
          </a:xfrm>
          <a:prstGeom prst="bent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Høyskolen for yrkesfag AS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5</a:t>
            </a:fld>
            <a:endParaRPr lang="nb-NO"/>
          </a:p>
        </p:txBody>
      </p:sp>
      <p:sp>
        <p:nvSpPr>
          <p:cNvPr id="36" name="Pil høyre 35"/>
          <p:cNvSpPr/>
          <p:nvPr/>
        </p:nvSpPr>
        <p:spPr>
          <a:xfrm rot="21106043" flipV="1">
            <a:off x="4140481" y="4964564"/>
            <a:ext cx="3926561" cy="10172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nb-NO" sz="1100"/>
          </a:p>
        </p:txBody>
      </p:sp>
      <p:pic>
        <p:nvPicPr>
          <p:cNvPr id="37" name="Bild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5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0938"/>
          </a:xfrm>
        </p:spPr>
        <p:txBody>
          <a:bodyPr/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Studiet som er godkjent</a:t>
            </a:r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endParaRPr lang="nb-NO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679097" y="1296064"/>
            <a:ext cx="8198569" cy="4525963"/>
          </a:xfrm>
        </p:spPr>
        <p:txBody>
          <a:bodyPr>
            <a:normAutofit/>
          </a:bodyPr>
          <a:lstStyle/>
          <a:p>
            <a:endParaRPr lang="nb-NO" dirty="0" smtClean="0"/>
          </a:p>
          <a:p>
            <a:pPr marL="0" indent="0">
              <a:buNone/>
            </a:pPr>
            <a:r>
              <a:rPr lang="nb-NO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Bachelor i byggeplassledelse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Valget av dette studiet er et resultat av intervju av ca. 400 virksomheter innen byggebransjen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finnes ikke et tilsvarende studium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høyskole- eller universitetssektoren i </a:t>
            </a: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dag som inkluderer praksis 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er godkjent to alternative opplegg i dette studiet: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Et heltidsstudium over 3 år</a:t>
            </a:r>
          </a:p>
          <a:p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Et nettstøttet deltidsstudium over 5 år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tillegg vil innfasing av de med teknisk fagskoleutdanning være sentralt og kunne gi godskriving av inntil 90 studiepoeng av totalt 180 studiepoeng 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6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18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Sentrale utfordringer i byggenæringen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52903" y="1600201"/>
            <a:ext cx="86946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Byggebransjen er preget av: 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nedgang i ansatte med fagbrev 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økende andel fremmedspråklige ansatte 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økende andel underleverandører – norske og utenlandske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Dette synes å gi flere feil og skader og mindre effektivitet på byggeplassen. Svart arbeid er også et økende problem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Dette skaper nye utfordringer for lederne på alle nivåer, men gjør særlig jobben for byggeplasslederen utfordrende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7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55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46653"/>
            <a:ext cx="10515600" cy="1325563"/>
          </a:xfrm>
        </p:spPr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Mål for byggenæringen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883979" y="1670817"/>
            <a:ext cx="871183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Byggenæringens Landsforening har etablert et «digitalt veikart» med følgende mål innen 2025: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- 33% kostnadsreduksjon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- 50% lavere klimagassutslipp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- 50% raskere prosjektgjennomføring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- 50% økning i eksport av produkter og tjenester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Bygg21 (samarbeid mellom bygg- og eiendomsbransjen og statlige myndigheter) hadde et mål på 20% kostnadsreduksjon innen 2020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Disse målene vil være noen av utfordringene forskningen ved den nye høyskolen vil fokusere på og vil derfor være sentrale i utdanningen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8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9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accent5">
                    <a:lumMod val="75000"/>
                  </a:schemeClr>
                </a:solidFill>
              </a:rPr>
              <a:t>Utfordrende godkjenningsprosess</a:t>
            </a:r>
            <a:endParaRPr lang="nb-NO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89840" y="1812857"/>
            <a:ext cx="933318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NOKUT (Nasjonalt organ for kvalitet i utdanningen) er ansvarlig for godkjenning av høyskolestudier.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søknad er delt i to:</a:t>
            </a:r>
          </a:p>
          <a:p>
            <a:pPr>
              <a:buFontTx/>
              <a:buChar char="-"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 administrative delen med mange formelle krav godkjennes av NOKUT</a:t>
            </a:r>
          </a:p>
          <a:p>
            <a:pPr>
              <a:buFontTx/>
              <a:buChar char="-"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Studieplan-delen godkjennes av en sakkyndig komité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dukket stadig opp nye krav i prosessen fra NOKUT og fra Kunnskapsdepartementet, og den sakkyndige komiteen som besto av representanter fra to universitet, laget mange hindringer underveis.</a:t>
            </a:r>
          </a:p>
          <a:p>
            <a:pPr marL="0" indent="0">
              <a:buNone/>
            </a:pPr>
            <a:r>
              <a:rPr lang="nb-NO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siste runde høsten 2018 ba høyskolen om ny sakkyndig komité. Medlemmene i denne komiteen hadde yrkesfaglig bakgrunn. Dette bidro til at studiet ble endelig godkjent sommeren 2019.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Høyskolen for yrkesfag AS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53FB-8E94-48C6-9CB7-90A4843F0B99}" type="slidenum">
              <a:rPr lang="nb-NO" smtClean="0"/>
              <a:t>9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037" y="192001"/>
            <a:ext cx="1841920" cy="33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159f83cd-73f0-4d5a-975f-a0ef2aa9cc49" xsi:nil="true"/>
    <Students xmlns="159f83cd-73f0-4d5a-975f-a0ef2aa9cc49">
      <UserInfo>
        <DisplayName/>
        <AccountId xsi:nil="true"/>
        <AccountType/>
      </UserInfo>
    </Students>
    <AppVersion xmlns="159f83cd-73f0-4d5a-975f-a0ef2aa9cc49" xsi:nil="true"/>
    <IsNotebookLocked xmlns="159f83cd-73f0-4d5a-975f-a0ef2aa9cc49" xsi:nil="true"/>
    <Is_Collaboration_Space_Locked xmlns="159f83cd-73f0-4d5a-975f-a0ef2aa9cc49" xsi:nil="true"/>
    <Has_Teacher_Only_SectionGroup xmlns="159f83cd-73f0-4d5a-975f-a0ef2aa9cc49" xsi:nil="true"/>
    <Self_Registration_Enabled0 xmlns="159f83cd-73f0-4d5a-975f-a0ef2aa9cc49" xsi:nil="true"/>
    <NotebookType xmlns="159f83cd-73f0-4d5a-975f-a0ef2aa9cc49" xsi:nil="true"/>
    <CultureName xmlns="159f83cd-73f0-4d5a-975f-a0ef2aa9cc49" xsi:nil="true"/>
    <TeamsChannelId xmlns="159f83cd-73f0-4d5a-975f-a0ef2aa9cc49" xsi:nil="true"/>
    <Owner xmlns="159f83cd-73f0-4d5a-975f-a0ef2aa9cc49">
      <UserInfo>
        <DisplayName/>
        <AccountId xsi:nil="true"/>
        <AccountType/>
      </UserInfo>
    </Owner>
    <Teachers xmlns="159f83cd-73f0-4d5a-975f-a0ef2aa9cc49">
      <UserInfo>
        <DisplayName/>
        <AccountId xsi:nil="true"/>
        <AccountType/>
      </UserInfo>
    </Teachers>
    <Distribution_Groups xmlns="159f83cd-73f0-4d5a-975f-a0ef2aa9cc49" xsi:nil="true"/>
    <LMS_Mappings xmlns="159f83cd-73f0-4d5a-975f-a0ef2aa9cc49" xsi:nil="true"/>
    <Math_Settings xmlns="159f83cd-73f0-4d5a-975f-a0ef2aa9cc49" xsi:nil="true"/>
    <Invited_Teachers xmlns="159f83cd-73f0-4d5a-975f-a0ef2aa9cc49" xsi:nil="true"/>
    <Invited_Students xmlns="159f83cd-73f0-4d5a-975f-a0ef2aa9cc49" xsi:nil="true"/>
    <DefaultSectionNames xmlns="159f83cd-73f0-4d5a-975f-a0ef2aa9cc49" xsi:nil="true"/>
    <Templates xmlns="159f83cd-73f0-4d5a-975f-a0ef2aa9cc49" xsi:nil="true"/>
    <FolderType xmlns="159f83cd-73f0-4d5a-975f-a0ef2aa9cc49" xsi:nil="true"/>
    <Student_Groups xmlns="159f83cd-73f0-4d5a-975f-a0ef2aa9cc49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4FF767760A4B64FBD6A8019B89EB5A3" ma:contentTypeVersion="32" ma:contentTypeDescription="Opprett et nytt dokument." ma:contentTypeScope="" ma:versionID="b8a38a73f07ee44c4751afdb05dc6376">
  <xsd:schema xmlns:xsd="http://www.w3.org/2001/XMLSchema" xmlns:xs="http://www.w3.org/2001/XMLSchema" xmlns:p="http://schemas.microsoft.com/office/2006/metadata/properties" xmlns:ns3="b8c09fcb-1044-450d-8f66-e51c490ddbd4" xmlns:ns4="159f83cd-73f0-4d5a-975f-a0ef2aa9cc49" targetNamespace="http://schemas.microsoft.com/office/2006/metadata/properties" ma:root="true" ma:fieldsID="3373b422ced2d33867d1f428600ae5c1" ns3:_="" ns4:_="">
    <xsd:import namespace="b8c09fcb-1044-450d-8f66-e51c490ddbd4"/>
    <xsd:import namespace="159f83cd-73f0-4d5a-975f-a0ef2aa9cc4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3:SharedWithDetails" minOccurs="0"/>
                <xsd:element ref="ns3:SharingHintHash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TeamsChannelId" minOccurs="0"/>
                <xsd:element ref="ns4:Math_Settings" minOccurs="0"/>
                <xsd:element ref="ns4:Templates" minOccurs="0"/>
                <xsd:element ref="ns4:Distribution_Groups" minOccurs="0"/>
                <xsd:element ref="ns4:LMS_Mappings" minOccurs="0"/>
                <xsd:element ref="ns4:Self_Registration_Enabled0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c09fcb-1044-450d-8f66-e51c490ddb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ash for deling av tip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9f83cd-73f0-4d5a-975f-a0ef2aa9cc49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35842E-CF52-4B05-A276-E3A0BEA82564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59f83cd-73f0-4d5a-975f-a0ef2aa9cc49"/>
    <ds:schemaRef ds:uri="b8c09fcb-1044-450d-8f66-e51c490ddbd4"/>
  </ds:schemaRefs>
</ds:datastoreItem>
</file>

<file path=customXml/itemProps2.xml><?xml version="1.0" encoding="utf-8"?>
<ds:datastoreItem xmlns:ds="http://schemas.openxmlformats.org/officeDocument/2006/customXml" ds:itemID="{2E48803B-2645-439F-8DBE-965F6138CB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45E2E4-D006-455F-A22E-4ADE42FB10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c09fcb-1044-450d-8f66-e51c490ddbd4"/>
    <ds:schemaRef ds:uri="159f83cd-73f0-4d5a-975f-a0ef2aa9cc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1435</Words>
  <Application>Microsoft Office PowerPoint</Application>
  <PresentationFormat>Widescreen</PresentationFormat>
  <Paragraphs>205</Paragraphs>
  <Slides>19</Slides>
  <Notes>1</Notes>
  <HiddenSlides>1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Helvetica</vt:lpstr>
      <vt:lpstr>Verdana</vt:lpstr>
      <vt:lpstr>Office-tema</vt:lpstr>
      <vt:lpstr>PowerPoint-presentasjon</vt:lpstr>
      <vt:lpstr>Eierskapet </vt:lpstr>
      <vt:lpstr>Bakgrunn for etableringen</vt:lpstr>
      <vt:lpstr>PowerPoint-presentasjon</vt:lpstr>
      <vt:lpstr>PowerPoint-presentasjon</vt:lpstr>
      <vt:lpstr>Studiet som er godkjent </vt:lpstr>
      <vt:lpstr>Sentrale utfordringer i byggenæringen</vt:lpstr>
      <vt:lpstr>Mål for byggenæringen</vt:lpstr>
      <vt:lpstr>Utfordrende godkjenningsprosess</vt:lpstr>
      <vt:lpstr>Utfordringen med opptakskriteriene</vt:lpstr>
      <vt:lpstr>Krav til lærerkabalen i en høyskole</vt:lpstr>
      <vt:lpstr>Forskning og internasjonalt samarbeid</vt:lpstr>
      <vt:lpstr>Finansiering</vt:lpstr>
      <vt:lpstr>Studieplan for byggeplassledelse</vt:lpstr>
      <vt:lpstr>Praksis</vt:lpstr>
      <vt:lpstr>Målsettinger for høyskolen og studiene</vt:lpstr>
      <vt:lpstr>Oppstart</vt:lpstr>
      <vt:lpstr>Nye bachelorstudier</vt:lpstr>
      <vt:lpstr>PowerPoint-presentasjon</vt:lpstr>
    </vt:vector>
  </TitlesOfParts>
  <Company>Fagskolen Innlandet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Atle Solbakken</dc:creator>
  <cp:lastModifiedBy>Trond Bjørge</cp:lastModifiedBy>
  <cp:revision>45</cp:revision>
  <dcterms:created xsi:type="dcterms:W3CDTF">2019-10-11T12:11:23Z</dcterms:created>
  <dcterms:modified xsi:type="dcterms:W3CDTF">2020-10-19T14:38:10Z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0x01010064FF767760A4B64FBD6A8019B89EB5A3</vt:lpwstr>
  </property>
</Properties>
</file>