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418" r:id="rId2"/>
    <p:sldId id="397" r:id="rId3"/>
    <p:sldId id="454" r:id="rId4"/>
    <p:sldId id="427" r:id="rId5"/>
    <p:sldId id="428" r:id="rId6"/>
    <p:sldId id="464" r:id="rId7"/>
    <p:sldId id="436" r:id="rId8"/>
    <p:sldId id="447" r:id="rId9"/>
    <p:sldId id="429" r:id="rId10"/>
    <p:sldId id="424" r:id="rId11"/>
    <p:sldId id="430" r:id="rId12"/>
    <p:sldId id="449" r:id="rId13"/>
    <p:sldId id="425" r:id="rId14"/>
    <p:sldId id="426" r:id="rId15"/>
    <p:sldId id="442" r:id="rId16"/>
    <p:sldId id="451" r:id="rId17"/>
    <p:sldId id="458" r:id="rId18"/>
    <p:sldId id="414" r:id="rId19"/>
    <p:sldId id="460" r:id="rId20"/>
    <p:sldId id="462" r:id="rId21"/>
    <p:sldId id="456" r:id="rId22"/>
    <p:sldId id="457" r:id="rId23"/>
    <p:sldId id="455" r:id="rId24"/>
    <p:sldId id="432" r:id="rId25"/>
    <p:sldId id="431" r:id="rId26"/>
    <p:sldId id="463" r:id="rId27"/>
    <p:sldId id="412" r:id="rId28"/>
    <p:sldId id="450" r:id="rId29"/>
    <p:sldId id="422" r:id="rId30"/>
    <p:sldId id="443" r:id="rId31"/>
    <p:sldId id="444" r:id="rId32"/>
    <p:sldId id="411" r:id="rId33"/>
    <p:sldId id="417" r:id="rId34"/>
    <p:sldId id="461" r:id="rId35"/>
    <p:sldId id="452" r:id="rId36"/>
  </p:sldIdLst>
  <p:sldSz cx="9144000" cy="6858000" type="screen4x3"/>
  <p:notesSz cx="6797675" cy="9926638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n Børresen" initials="KB" lastIdx="4" clrIdx="0">
    <p:extLst>
      <p:ext uri="{19B8F6BF-5375-455C-9EA6-DF929625EA0E}">
        <p15:presenceInfo xmlns:p15="http://schemas.microsoft.com/office/powerpoint/2012/main" userId="S-1-5-21-3129863555-2661051290-326258665-12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04"/>
    <a:srgbClr val="3609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455" autoAdjust="0"/>
    <p:restoredTop sz="96416" autoAdjust="0"/>
  </p:normalViewPr>
  <p:slideViewPr>
    <p:cSldViewPr>
      <p:cViewPr varScale="1">
        <p:scale>
          <a:sx n="109" d="100"/>
          <a:sy n="109" d="100"/>
        </p:scale>
        <p:origin x="1272" y="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8" y="-96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2000" dirty="0">
                <a:solidFill>
                  <a:srgbClr val="0070C0"/>
                </a:solidFill>
              </a:rPr>
              <a:t>Areal hvete, 1961-2015, ha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AF1-4E4C-8E12-F487AC51AAAE}"/>
              </c:ext>
            </c:extLst>
          </c:dPt>
          <c:dPt>
            <c:idx val="3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AF1-4E4C-8E12-F487AC51AAAE}"/>
              </c:ext>
            </c:extLst>
          </c:dPt>
          <c:dPt>
            <c:idx val="3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AF1-4E4C-8E12-F487AC51AAAE}"/>
              </c:ext>
            </c:extLst>
          </c:dPt>
          <c:dPt>
            <c:idx val="3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AF1-4E4C-8E12-F487AC51AAAE}"/>
              </c:ext>
            </c:extLst>
          </c:dPt>
          <c:dPt>
            <c:idx val="3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AF1-4E4C-8E12-F487AC51AAAE}"/>
              </c:ext>
            </c:extLst>
          </c:dPt>
          <c:dPt>
            <c:idx val="3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AF1-4E4C-8E12-F487AC51AAAE}"/>
              </c:ext>
            </c:extLst>
          </c:dPt>
          <c:dPt>
            <c:idx val="3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AF1-4E4C-8E12-F487AC51AAAE}"/>
              </c:ext>
            </c:extLst>
          </c:dPt>
          <c:dPt>
            <c:idx val="3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AF1-4E4C-8E12-F487AC51AAAE}"/>
              </c:ext>
            </c:extLst>
          </c:dPt>
          <c:dPt>
            <c:idx val="3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AF1-4E4C-8E12-F487AC51AAAE}"/>
              </c:ext>
            </c:extLst>
          </c:dPt>
          <c:dPt>
            <c:idx val="3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AF1-4E4C-8E12-F487AC51AAAE}"/>
              </c:ext>
            </c:extLst>
          </c:dPt>
          <c:dPt>
            <c:idx val="4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AF1-4E4C-8E12-F487AC51AAAE}"/>
              </c:ext>
            </c:extLst>
          </c:dPt>
          <c:dPt>
            <c:idx val="4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AF1-4E4C-8E12-F487AC51AAAE}"/>
              </c:ext>
            </c:extLst>
          </c:dPt>
          <c:dPt>
            <c:idx val="4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1AF1-4E4C-8E12-F487AC51AAAE}"/>
              </c:ext>
            </c:extLst>
          </c:dPt>
          <c:dPt>
            <c:idx val="4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1AF1-4E4C-8E12-F487AC51AAAE}"/>
              </c:ext>
            </c:extLst>
          </c:dPt>
          <c:dPt>
            <c:idx val="4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1AF1-4E4C-8E12-F487AC51AAAE}"/>
              </c:ext>
            </c:extLst>
          </c:dPt>
          <c:dPt>
            <c:idx val="4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1AF1-4E4C-8E12-F487AC51AAAE}"/>
              </c:ext>
            </c:extLst>
          </c:dPt>
          <c:dPt>
            <c:idx val="4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1AF1-4E4C-8E12-F487AC51AAAE}"/>
              </c:ext>
            </c:extLst>
          </c:dPt>
          <c:dPt>
            <c:idx val="4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1AF1-4E4C-8E12-F487AC51AAAE}"/>
              </c:ext>
            </c:extLst>
          </c:dPt>
          <c:cat>
            <c:numRef>
              <c:f>Sheet1!$A$2:$A$56</c:f>
              <c:numCache>
                <c:formatCode>General</c:formatCode>
                <c:ptCount val="55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</c:numCache>
            </c:numRef>
          </c:cat>
          <c:val>
            <c:numRef>
              <c:f>Sheet1!$B$2:$B$56</c:f>
              <c:numCache>
                <c:formatCode>General</c:formatCode>
                <c:ptCount val="55"/>
                <c:pt idx="0">
                  <c:v>9682</c:v>
                </c:pt>
                <c:pt idx="1">
                  <c:v>9744</c:v>
                </c:pt>
                <c:pt idx="2">
                  <c:v>6900</c:v>
                </c:pt>
                <c:pt idx="3">
                  <c:v>7224</c:v>
                </c:pt>
                <c:pt idx="4">
                  <c:v>4243</c:v>
                </c:pt>
                <c:pt idx="5">
                  <c:v>1761</c:v>
                </c:pt>
                <c:pt idx="6">
                  <c:v>3293</c:v>
                </c:pt>
                <c:pt idx="7">
                  <c:v>4806</c:v>
                </c:pt>
                <c:pt idx="8">
                  <c:v>3828</c:v>
                </c:pt>
                <c:pt idx="9">
                  <c:v>3858</c:v>
                </c:pt>
                <c:pt idx="10">
                  <c:v>2892</c:v>
                </c:pt>
                <c:pt idx="11">
                  <c:v>3459</c:v>
                </c:pt>
                <c:pt idx="12">
                  <c:v>5189</c:v>
                </c:pt>
                <c:pt idx="13">
                  <c:v>14175</c:v>
                </c:pt>
                <c:pt idx="14">
                  <c:v>15644</c:v>
                </c:pt>
                <c:pt idx="15">
                  <c:v>20138</c:v>
                </c:pt>
                <c:pt idx="16">
                  <c:v>20987</c:v>
                </c:pt>
                <c:pt idx="17">
                  <c:v>20508</c:v>
                </c:pt>
                <c:pt idx="18">
                  <c:v>16692</c:v>
                </c:pt>
                <c:pt idx="19">
                  <c:v>15521</c:v>
                </c:pt>
                <c:pt idx="20">
                  <c:v>12639</c:v>
                </c:pt>
                <c:pt idx="21">
                  <c:v>16671</c:v>
                </c:pt>
                <c:pt idx="22">
                  <c:v>22860</c:v>
                </c:pt>
                <c:pt idx="23">
                  <c:v>33390</c:v>
                </c:pt>
                <c:pt idx="24">
                  <c:v>39000</c:v>
                </c:pt>
                <c:pt idx="25">
                  <c:v>39600</c:v>
                </c:pt>
                <c:pt idx="26">
                  <c:v>57980</c:v>
                </c:pt>
                <c:pt idx="27">
                  <c:v>43610</c:v>
                </c:pt>
                <c:pt idx="28">
                  <c:v>38207</c:v>
                </c:pt>
                <c:pt idx="29">
                  <c:v>47949</c:v>
                </c:pt>
                <c:pt idx="30">
                  <c:v>52914</c:v>
                </c:pt>
                <c:pt idx="31">
                  <c:v>54506</c:v>
                </c:pt>
                <c:pt idx="32">
                  <c:v>70480</c:v>
                </c:pt>
                <c:pt idx="33">
                  <c:v>68000</c:v>
                </c:pt>
                <c:pt idx="34">
                  <c:v>65770</c:v>
                </c:pt>
                <c:pt idx="35">
                  <c:v>58840</c:v>
                </c:pt>
                <c:pt idx="36">
                  <c:v>59280</c:v>
                </c:pt>
                <c:pt idx="37">
                  <c:v>68800</c:v>
                </c:pt>
                <c:pt idx="38">
                  <c:v>51600</c:v>
                </c:pt>
                <c:pt idx="39">
                  <c:v>68093</c:v>
                </c:pt>
                <c:pt idx="40">
                  <c:v>63601</c:v>
                </c:pt>
                <c:pt idx="41">
                  <c:v>63790</c:v>
                </c:pt>
                <c:pt idx="42">
                  <c:v>75756</c:v>
                </c:pt>
                <c:pt idx="43">
                  <c:v>85300</c:v>
                </c:pt>
                <c:pt idx="44">
                  <c:v>80817</c:v>
                </c:pt>
                <c:pt idx="45">
                  <c:v>85748</c:v>
                </c:pt>
                <c:pt idx="46">
                  <c:v>91215</c:v>
                </c:pt>
                <c:pt idx="47">
                  <c:v>93170</c:v>
                </c:pt>
                <c:pt idx="48">
                  <c:v>81600</c:v>
                </c:pt>
                <c:pt idx="49">
                  <c:v>72082</c:v>
                </c:pt>
                <c:pt idx="50">
                  <c:v>73890</c:v>
                </c:pt>
                <c:pt idx="51">
                  <c:v>66982</c:v>
                </c:pt>
                <c:pt idx="52">
                  <c:v>54839</c:v>
                </c:pt>
                <c:pt idx="53">
                  <c:v>79062</c:v>
                </c:pt>
                <c:pt idx="54">
                  <c:v>85580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1AF1-4E4C-8E12-F487AC51A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457320"/>
        <c:axId val="195060328"/>
      </c:barChart>
      <c:catAx>
        <c:axId val="193457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95060328"/>
        <c:crosses val="autoZero"/>
        <c:auto val="1"/>
        <c:lblAlgn val="ctr"/>
        <c:lblOffset val="100"/>
        <c:noMultiLvlLbl val="0"/>
      </c:catAx>
      <c:valAx>
        <c:axId val="195060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93457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2000" dirty="0">
                <a:solidFill>
                  <a:srgbClr val="0070C0"/>
                </a:solidFill>
              </a:rPr>
              <a:t>Andel norsk hvete i melet,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A28-4A4F-8F04-7F638305C1E9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A28-4A4F-8F04-7F638305C1E9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A28-4A4F-8F04-7F638305C1E9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A28-4A4F-8F04-7F638305C1E9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A28-4A4F-8F04-7F638305C1E9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A28-4A4F-8F04-7F638305C1E9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A28-4A4F-8F04-7F638305C1E9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A28-4A4F-8F04-7F638305C1E9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A28-4A4F-8F04-7F638305C1E9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A28-4A4F-8F04-7F638305C1E9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A28-4A4F-8F04-7F638305C1E9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A28-4A4F-8F04-7F638305C1E9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1A28-4A4F-8F04-7F638305C1E9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1A28-4A4F-8F04-7F638305C1E9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1A28-4A4F-8F04-7F638305C1E9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1A28-4A4F-8F04-7F638305C1E9}"/>
              </c:ext>
            </c:extLst>
          </c:dPt>
          <c:dPt>
            <c:idx val="3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1A28-4A4F-8F04-7F638305C1E9}"/>
              </c:ext>
            </c:extLst>
          </c:dPt>
          <c:dPt>
            <c:idx val="3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1A28-4A4F-8F04-7F638305C1E9}"/>
              </c:ext>
            </c:extLst>
          </c:dPt>
          <c:dPt>
            <c:idx val="3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1A28-4A4F-8F04-7F638305C1E9}"/>
              </c:ext>
            </c:extLst>
          </c:dPt>
          <c:dPt>
            <c:idx val="3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1A28-4A4F-8F04-7F638305C1E9}"/>
              </c:ext>
            </c:extLst>
          </c:dPt>
          <c:dPt>
            <c:idx val="3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1A28-4A4F-8F04-7F638305C1E9}"/>
              </c:ext>
            </c:extLst>
          </c:dPt>
          <c:dPt>
            <c:idx val="3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1A28-4A4F-8F04-7F638305C1E9}"/>
              </c:ext>
            </c:extLst>
          </c:dPt>
          <c:dPt>
            <c:idx val="3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1A28-4A4F-8F04-7F638305C1E9}"/>
              </c:ext>
            </c:extLst>
          </c:dPt>
          <c:dPt>
            <c:idx val="3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1A28-4A4F-8F04-7F638305C1E9}"/>
              </c:ext>
            </c:extLst>
          </c:dPt>
          <c:dPt>
            <c:idx val="3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1A28-4A4F-8F04-7F638305C1E9}"/>
              </c:ext>
            </c:extLst>
          </c:dPt>
          <c:dPt>
            <c:idx val="3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1A28-4A4F-8F04-7F638305C1E9}"/>
              </c:ext>
            </c:extLst>
          </c:dPt>
          <c:dPt>
            <c:idx val="4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1A28-4A4F-8F04-7F638305C1E9}"/>
              </c:ext>
            </c:extLst>
          </c:dPt>
          <c:dPt>
            <c:idx val="4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1A28-4A4F-8F04-7F638305C1E9}"/>
              </c:ext>
            </c:extLst>
          </c:dPt>
          <c:dPt>
            <c:idx val="4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1A28-4A4F-8F04-7F638305C1E9}"/>
              </c:ext>
            </c:extLst>
          </c:dPt>
          <c:dPt>
            <c:idx val="4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1A28-4A4F-8F04-7F638305C1E9}"/>
              </c:ext>
            </c:extLst>
          </c:dPt>
          <c:dPt>
            <c:idx val="4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D-1A28-4A4F-8F04-7F638305C1E9}"/>
              </c:ext>
            </c:extLst>
          </c:dPt>
          <c:dPt>
            <c:idx val="4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F-1A28-4A4F-8F04-7F638305C1E9}"/>
              </c:ext>
            </c:extLst>
          </c:dPt>
          <c:dPt>
            <c:idx val="4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1-1A28-4A4F-8F04-7F638305C1E9}"/>
              </c:ext>
            </c:extLst>
          </c:dPt>
          <c:dPt>
            <c:idx val="4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3-1A28-4A4F-8F04-7F638305C1E9}"/>
              </c:ext>
            </c:extLst>
          </c:dPt>
          <c:cat>
            <c:strRef>
              <c:f>Sheet1!$B$4:$B$58</c:f>
              <c:strCache>
                <c:ptCount val="55"/>
                <c:pt idx="0">
                  <c:v>1960/61</c:v>
                </c:pt>
                <c:pt idx="1">
                  <c:v>1961/62</c:v>
                </c:pt>
                <c:pt idx="2">
                  <c:v>1962/63</c:v>
                </c:pt>
                <c:pt idx="3">
                  <c:v>1963/64</c:v>
                </c:pt>
                <c:pt idx="4">
                  <c:v>1964/65</c:v>
                </c:pt>
                <c:pt idx="5">
                  <c:v>1965/66</c:v>
                </c:pt>
                <c:pt idx="6">
                  <c:v>1966/67</c:v>
                </c:pt>
                <c:pt idx="7">
                  <c:v>1967/68</c:v>
                </c:pt>
                <c:pt idx="8">
                  <c:v>1968/69</c:v>
                </c:pt>
                <c:pt idx="9">
                  <c:v>1969/70</c:v>
                </c:pt>
                <c:pt idx="10">
                  <c:v>1970/71</c:v>
                </c:pt>
                <c:pt idx="11">
                  <c:v>1971/72</c:v>
                </c:pt>
                <c:pt idx="12">
                  <c:v>1972/73</c:v>
                </c:pt>
                <c:pt idx="13">
                  <c:v>1973/74</c:v>
                </c:pt>
                <c:pt idx="14">
                  <c:v>1974/75</c:v>
                </c:pt>
                <c:pt idx="15">
                  <c:v>1975/76</c:v>
                </c:pt>
                <c:pt idx="16">
                  <c:v>1976/77</c:v>
                </c:pt>
                <c:pt idx="17">
                  <c:v>1977/78</c:v>
                </c:pt>
                <c:pt idx="18">
                  <c:v>1978/79</c:v>
                </c:pt>
                <c:pt idx="19">
                  <c:v>1979/80</c:v>
                </c:pt>
                <c:pt idx="20">
                  <c:v>1980/81</c:v>
                </c:pt>
                <c:pt idx="21">
                  <c:v>1981/82</c:v>
                </c:pt>
                <c:pt idx="22">
                  <c:v>1982/83</c:v>
                </c:pt>
                <c:pt idx="23">
                  <c:v>1983/84</c:v>
                </c:pt>
                <c:pt idx="24">
                  <c:v>1984/85</c:v>
                </c:pt>
                <c:pt idx="25">
                  <c:v>1985/86</c:v>
                </c:pt>
                <c:pt idx="26">
                  <c:v>1986/87</c:v>
                </c:pt>
                <c:pt idx="27">
                  <c:v>1987/88</c:v>
                </c:pt>
                <c:pt idx="28">
                  <c:v>1988/89</c:v>
                </c:pt>
                <c:pt idx="29">
                  <c:v>1989/90</c:v>
                </c:pt>
                <c:pt idx="30">
                  <c:v>1990/91</c:v>
                </c:pt>
                <c:pt idx="31">
                  <c:v>1991/92</c:v>
                </c:pt>
                <c:pt idx="32">
                  <c:v>1992/93</c:v>
                </c:pt>
                <c:pt idx="33">
                  <c:v>1993/94</c:v>
                </c:pt>
                <c:pt idx="34">
                  <c:v>1994/95</c:v>
                </c:pt>
                <c:pt idx="35">
                  <c:v>1995/96</c:v>
                </c:pt>
                <c:pt idx="36">
                  <c:v>1996/97</c:v>
                </c:pt>
                <c:pt idx="37">
                  <c:v>1997/98</c:v>
                </c:pt>
                <c:pt idx="38">
                  <c:v>1998/99</c:v>
                </c:pt>
                <c:pt idx="39">
                  <c:v>1999/00</c:v>
                </c:pt>
                <c:pt idx="40">
                  <c:v>2000/01</c:v>
                </c:pt>
                <c:pt idx="41">
                  <c:v>2001/02</c:v>
                </c:pt>
                <c:pt idx="42">
                  <c:v>2002/03</c:v>
                </c:pt>
                <c:pt idx="43">
                  <c:v>2003/04</c:v>
                </c:pt>
                <c:pt idx="44">
                  <c:v>2004/05</c:v>
                </c:pt>
                <c:pt idx="45">
                  <c:v>2005/06</c:v>
                </c:pt>
                <c:pt idx="46">
                  <c:v>2006/07</c:v>
                </c:pt>
                <c:pt idx="47">
                  <c:v>2007/08</c:v>
                </c:pt>
                <c:pt idx="48">
                  <c:v>2008/09</c:v>
                </c:pt>
                <c:pt idx="49">
                  <c:v>2009/10</c:v>
                </c:pt>
                <c:pt idx="50">
                  <c:v>2010/11</c:v>
                </c:pt>
                <c:pt idx="51">
                  <c:v>2011/12</c:v>
                </c:pt>
                <c:pt idx="52">
                  <c:v>2012/13</c:v>
                </c:pt>
                <c:pt idx="53">
                  <c:v>2013/14</c:v>
                </c:pt>
                <c:pt idx="54">
                  <c:v>2014/15</c:v>
                </c:pt>
              </c:strCache>
            </c:strRef>
          </c:cat>
          <c:val>
            <c:numRef>
              <c:f>Sheet1!$E$4:$E$58</c:f>
              <c:numCache>
                <c:formatCode>0.0</c:formatCode>
                <c:ptCount val="55"/>
                <c:pt idx="0">
                  <c:v>9.9965168930686174E-2</c:v>
                </c:pt>
                <c:pt idx="1">
                  <c:v>0.10013956734124214</c:v>
                </c:pt>
                <c:pt idx="2">
                  <c:v>0.1001017984390906</c:v>
                </c:pt>
                <c:pt idx="3">
                  <c:v>9.9928876244665718E-2</c:v>
                </c:pt>
                <c:pt idx="4">
                  <c:v>0.10010284538909839</c:v>
                </c:pt>
                <c:pt idx="5">
                  <c:v>9.986225895316804E-2</c:v>
                </c:pt>
                <c:pt idx="6">
                  <c:v>0.19986048133937914</c:v>
                </c:pt>
                <c:pt idx="7">
                  <c:v>0.10003510003510004</c:v>
                </c:pt>
                <c:pt idx="8">
                  <c:v>0.1003448275862069</c:v>
                </c:pt>
                <c:pt idx="9">
                  <c:v>0.10017699115044248</c:v>
                </c:pt>
                <c:pt idx="10">
                  <c:v>0</c:v>
                </c:pt>
                <c:pt idx="11">
                  <c:v>0</c:v>
                </c:pt>
                <c:pt idx="12">
                  <c:v>0.29990036532713382</c:v>
                </c:pt>
                <c:pt idx="13">
                  <c:v>4.7001615508885299</c:v>
                </c:pt>
                <c:pt idx="14">
                  <c:v>11</c:v>
                </c:pt>
                <c:pt idx="15">
                  <c:v>9.8000633713561474</c:v>
                </c:pt>
                <c:pt idx="16">
                  <c:v>19.700156494522691</c:v>
                </c:pt>
                <c:pt idx="17">
                  <c:v>21.500154083204929</c:v>
                </c:pt>
                <c:pt idx="18">
                  <c:v>10.799938347718866</c:v>
                </c:pt>
                <c:pt idx="19">
                  <c:v>16</c:v>
                </c:pt>
                <c:pt idx="20">
                  <c:v>9</c:v>
                </c:pt>
                <c:pt idx="21">
                  <c:v>10.699881023200476</c:v>
                </c:pt>
                <c:pt idx="22">
                  <c:v>19.400129073894806</c:v>
                </c:pt>
                <c:pt idx="23">
                  <c:v>25.799935358758887</c:v>
                </c:pt>
                <c:pt idx="24">
                  <c:v>37.199979275416759</c:v>
                </c:pt>
                <c:pt idx="25">
                  <c:v>30.699930481939461</c:v>
                </c:pt>
                <c:pt idx="26">
                  <c:v>32.800086232587041</c:v>
                </c:pt>
                <c:pt idx="27">
                  <c:v>33.699988356915682</c:v>
                </c:pt>
                <c:pt idx="28">
                  <c:v>22.299929041314069</c:v>
                </c:pt>
                <c:pt idx="29">
                  <c:v>40.800139044699712</c:v>
                </c:pt>
                <c:pt idx="30">
                  <c:v>55.800143002881001</c:v>
                </c:pt>
                <c:pt idx="31">
                  <c:v>51.300099773684082</c:v>
                </c:pt>
                <c:pt idx="32">
                  <c:v>33.899976451195101</c:v>
                </c:pt>
                <c:pt idx="33">
                  <c:v>55.900059396070311</c:v>
                </c:pt>
                <c:pt idx="34">
                  <c:v>44.499983875649008</c:v>
                </c:pt>
                <c:pt idx="35">
                  <c:v>50.79523079268008</c:v>
                </c:pt>
                <c:pt idx="36">
                  <c:v>58.699912450064645</c:v>
                </c:pt>
                <c:pt idx="37">
                  <c:v>64.999926631351897</c:v>
                </c:pt>
                <c:pt idx="38">
                  <c:v>45.700032910120726</c:v>
                </c:pt>
                <c:pt idx="39">
                  <c:v>60.20011947431302</c:v>
                </c:pt>
                <c:pt idx="40">
                  <c:v>67.599911718754541</c:v>
                </c:pt>
                <c:pt idx="41">
                  <c:v>42.299883116174485</c:v>
                </c:pt>
                <c:pt idx="42">
                  <c:v>67.799915843271918</c:v>
                </c:pt>
                <c:pt idx="43">
                  <c:v>74.900129063978852</c:v>
                </c:pt>
                <c:pt idx="44">
                  <c:v>74.600053459341709</c:v>
                </c:pt>
                <c:pt idx="45">
                  <c:v>73.299971883057452</c:v>
                </c:pt>
                <c:pt idx="46">
                  <c:v>73.697676071352433</c:v>
                </c:pt>
                <c:pt idx="47">
                  <c:v>74.899851465094301</c:v>
                </c:pt>
                <c:pt idx="48">
                  <c:v>47.499830118528727</c:v>
                </c:pt>
                <c:pt idx="49">
                  <c:v>35.600043882541065</c:v>
                </c:pt>
                <c:pt idx="50">
                  <c:v>47.699832934327688</c:v>
                </c:pt>
                <c:pt idx="51">
                  <c:v>19.210012794762012</c:v>
                </c:pt>
                <c:pt idx="52">
                  <c:v>49.859979543610905</c:v>
                </c:pt>
                <c:pt idx="53">
                  <c:v>42.500143558528812</c:v>
                </c:pt>
                <c:pt idx="54">
                  <c:v>53.129496402877699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4-1A28-4A4F-8F04-7F638305C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448856"/>
        <c:axId val="193253032"/>
      </c:barChart>
      <c:catAx>
        <c:axId val="194448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93253032"/>
        <c:crosses val="autoZero"/>
        <c:auto val="1"/>
        <c:lblAlgn val="ctr"/>
        <c:lblOffset val="100"/>
        <c:noMultiLvlLbl val="0"/>
      </c:catAx>
      <c:valAx>
        <c:axId val="193253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94448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fld id="{DFB1F5CD-2F8A-4E7A-B035-5611A90B7FF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4591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3"/>
            <a:ext cx="289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62000"/>
            <a:ext cx="4979988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4" y="4724400"/>
            <a:ext cx="4953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48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ADDB61AB-62E1-4CCE-BCDF-77B9C67F8BC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6619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DEAD14-C12F-4F2D-A583-7E0C0983C3F1}" type="slidenum">
              <a:rPr lang="nb-NO" altLang="en-US" smtClean="0"/>
              <a:pPr>
                <a:defRPr/>
              </a:pPr>
              <a:t>6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78720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DEAD14-C12F-4F2D-A583-7E0C0983C3F1}" type="slidenum">
              <a:rPr lang="nb-NO" altLang="en-US" smtClean="0"/>
              <a:pPr>
                <a:defRPr/>
              </a:pPr>
              <a:t>23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3577278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DEAD14-C12F-4F2D-A583-7E0C0983C3F1}" type="slidenum">
              <a:rPr lang="nb-NO" altLang="en-US" smtClean="0"/>
              <a:pPr>
                <a:defRPr/>
              </a:pPr>
              <a:t>24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674284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DEAD14-C12F-4F2D-A583-7E0C0983C3F1}" type="slidenum">
              <a:rPr lang="nb-NO" altLang="en-US" smtClean="0"/>
              <a:pPr>
                <a:defRPr/>
              </a:pPr>
              <a:t>28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2214336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DEAD14-C12F-4F2D-A583-7E0C0983C3F1}" type="slidenum">
              <a:rPr lang="nb-NO" altLang="en-US" smtClean="0"/>
              <a:pPr>
                <a:defRPr/>
              </a:pPr>
              <a:t>30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295210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Dokumenter\Mnster copy.jpg"/>
          <p:cNvPicPr>
            <a:picLocks noChangeAspect="1" noChangeArrowheads="1"/>
          </p:cNvPicPr>
          <p:nvPr userDrawn="1"/>
        </p:nvPicPr>
        <p:blipFill>
          <a:blip r:embed="rId2" cstate="print">
            <a:lum bright="36000" contrast="-30000"/>
            <a:grayscl/>
          </a:blip>
          <a:srcRect/>
          <a:stretch>
            <a:fillRect/>
          </a:stretch>
        </p:blipFill>
        <p:spPr bwMode="auto">
          <a:xfrm>
            <a:off x="0" y="-242888"/>
            <a:ext cx="9144000" cy="586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C:\Dokumenter\LOGO 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0"/>
            <a:ext cx="289560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 i malen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81E0D5C1-9582-4DBC-9E1D-685CF886919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0B8E6-3E52-413F-B528-40E716C5D612}" type="slidenum">
              <a:rPr lang="nb-NO"/>
              <a:pPr>
                <a:defRPr/>
              </a:pPr>
              <a:t>‹#›</a:t>
            </a:fld>
            <a:endParaRPr lang="nb-NO" sz="140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201E3-5EB3-4271-9CA2-C717A3ECD007}" type="slidenum">
              <a:rPr lang="nb-NO"/>
              <a:pPr>
                <a:defRPr/>
              </a:pPr>
              <a:t>‹#›</a:t>
            </a:fld>
            <a:endParaRPr lang="nb-NO" sz="140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abell 2"/>
          <p:cNvSpPr>
            <a:spLocks noGrp="1"/>
          </p:cNvSpPr>
          <p:nvPr>
            <p:ph type="tbl" idx="1"/>
          </p:nvPr>
        </p:nvSpPr>
        <p:spPr>
          <a:xfrm>
            <a:off x="1066800" y="2101850"/>
            <a:ext cx="7772400" cy="4114800"/>
          </a:xfr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78875-A28A-4FFC-8A8F-BA03F2D1BC1D}" type="slidenum">
              <a:rPr lang="nb-NO"/>
              <a:pPr>
                <a:defRPr/>
              </a:pPr>
              <a:t>‹#›</a:t>
            </a:fld>
            <a:endParaRPr lang="nb-NO" sz="140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4FCDF-25D2-4F9E-95D4-C487A690E399}" type="slidenum">
              <a:rPr lang="nb-NO"/>
              <a:pPr>
                <a:defRPr/>
              </a:pPr>
              <a:t>‹#›</a:t>
            </a:fld>
            <a:endParaRPr lang="nb-NO" sz="140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145A0-CE41-4F83-B2B1-F62C5277FA9B}" type="slidenum">
              <a:rPr lang="nb-NO"/>
              <a:pPr>
                <a:defRPr/>
              </a:pPr>
              <a:t>‹#›</a:t>
            </a:fld>
            <a:endParaRPr lang="nb-NO" sz="140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6497D-7C47-41C0-B330-A29C5DE142CB}" type="slidenum">
              <a:rPr lang="nb-NO"/>
              <a:pPr>
                <a:defRPr/>
              </a:pPr>
              <a:t>‹#›</a:t>
            </a:fld>
            <a:endParaRPr lang="nb-NO" sz="140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D45D9-7C85-42DB-992A-99F4B265CA42}" type="slidenum">
              <a:rPr lang="nb-NO"/>
              <a:pPr>
                <a:defRPr/>
              </a:pPr>
              <a:t>‹#›</a:t>
            </a:fld>
            <a:endParaRPr lang="nb-NO" sz="140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29F3D-AA64-4129-99CA-19EA14E183DB}" type="slidenum">
              <a:rPr lang="nb-NO"/>
              <a:pPr>
                <a:defRPr/>
              </a:pPr>
              <a:t>‹#›</a:t>
            </a:fld>
            <a:endParaRPr lang="nb-NO" sz="140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FB913-4FEE-4DB2-BBB5-FBE1BC989DCD}" type="slidenum">
              <a:rPr lang="nb-NO"/>
              <a:pPr>
                <a:defRPr/>
              </a:pPr>
              <a:t>‹#›</a:t>
            </a:fld>
            <a:endParaRPr lang="nb-NO" sz="140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196B5-E997-414B-8469-B1E759FB84C5}" type="slidenum">
              <a:rPr lang="nb-NO"/>
              <a:pPr>
                <a:defRPr/>
              </a:pPr>
              <a:t>‹#›</a:t>
            </a:fld>
            <a:endParaRPr lang="nb-NO" sz="140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B3203-8008-43D5-BBDA-A41879997019}" type="slidenum">
              <a:rPr lang="nb-NO"/>
              <a:pPr>
                <a:defRPr/>
              </a:pPr>
              <a:t>‹#›</a:t>
            </a:fld>
            <a:endParaRPr lang="nb-NO" sz="140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 i malen</a:t>
            </a: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76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76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95288D3-AD9F-48F7-9BD2-CD9A11F02E9D}" type="slidenum">
              <a:rPr lang="nb-NO"/>
              <a:pPr>
                <a:defRPr/>
              </a:pPr>
              <a:t>‹#›</a:t>
            </a:fld>
            <a:endParaRPr lang="nb-NO" sz="1400"/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031" name="Picture 13" descr="C:\Dokumenter\Symbol.jp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51813" y="0"/>
            <a:ext cx="992187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2" name="Rectangle 14"/>
          <p:cNvSpPr>
            <a:spLocks noChangeArrowheads="1"/>
          </p:cNvSpPr>
          <p:nvPr userDrawn="1"/>
        </p:nvSpPr>
        <p:spPr bwMode="auto">
          <a:xfrm>
            <a:off x="0" y="0"/>
            <a:ext cx="142875" cy="6858000"/>
          </a:xfrm>
          <a:prstGeom prst="rect">
            <a:avLst/>
          </a:prstGeom>
          <a:gradFill rotWithShape="0">
            <a:gsLst>
              <a:gs pos="0">
                <a:srgbClr val="45DD3D"/>
              </a:gs>
              <a:gs pos="100000">
                <a:srgbClr val="45DD3D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nb-NO"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628800"/>
            <a:ext cx="5803032" cy="1143000"/>
          </a:xfrm>
        </p:spPr>
        <p:txBody>
          <a:bodyPr/>
          <a:lstStyle/>
          <a:p>
            <a:br>
              <a:rPr lang="nb-NO" dirty="0"/>
            </a:br>
            <a:endParaRPr lang="nb-NO" sz="2800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45089" y="2806752"/>
            <a:ext cx="7827590" cy="1021878"/>
          </a:xfrm>
        </p:spPr>
        <p:txBody>
          <a:bodyPr/>
          <a:lstStyle/>
          <a:p>
            <a:pPr algn="ctr"/>
            <a:r>
              <a:rPr lang="nb-NO" sz="2800" dirty="0">
                <a:solidFill>
                  <a:srgbClr val="040404"/>
                </a:solidFill>
              </a:rPr>
              <a:t>Utvikling av plantesorter for norske og nordiske vekstforhold.</a:t>
            </a:r>
          </a:p>
          <a:p>
            <a:pPr algn="ctr"/>
            <a:endParaRPr lang="nb-NO" sz="2800" dirty="0">
              <a:solidFill>
                <a:srgbClr val="040404"/>
              </a:solidFill>
            </a:endParaRPr>
          </a:p>
          <a:p>
            <a:pPr algn="ctr"/>
            <a:r>
              <a:rPr lang="nb-NO" dirty="0">
                <a:solidFill>
                  <a:srgbClr val="040404"/>
                </a:solidFill>
              </a:rPr>
              <a:t> </a:t>
            </a:r>
            <a:r>
              <a:rPr lang="nb-NO" sz="2000" dirty="0">
                <a:solidFill>
                  <a:srgbClr val="040404"/>
                </a:solidFill>
              </a:rPr>
              <a:t>Økt matproduksjon basert på norske ressurser.</a:t>
            </a:r>
          </a:p>
        </p:txBody>
      </p:sp>
    </p:spTree>
    <p:extLst>
      <p:ext uri="{BB962C8B-B14F-4D97-AF65-F5344CB8AC3E}">
        <p14:creationId xmlns:p14="http://schemas.microsoft.com/office/powerpoint/2010/main" val="147065679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1494235" y="660327"/>
            <a:ext cx="59949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36099B"/>
              </a:buClr>
              <a:buSzPct val="60000"/>
              <a:buFont typeface="Wingdings 2" panose="05020102010507070707" pitchFamily="18" charset="2"/>
              <a:buChar char="í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36099B"/>
              </a:buClr>
              <a:buSzPct val="7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36099B"/>
              </a:buClr>
              <a:buSzPct val="60000"/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nb-NO" altLang="en-US" sz="2800" b="0" dirty="0">
                <a:solidFill>
                  <a:schemeClr val="tx2"/>
                </a:solidFill>
                <a:latin typeface="+mj-lt"/>
                <a:cs typeface="Tahoma" panose="020B0604030504040204" pitchFamily="34" charset="0"/>
              </a:rPr>
              <a:t>Foredlingsprogrammer i </a:t>
            </a:r>
            <a:r>
              <a:rPr kumimoji="0" lang="nb-NO" altLang="en-US" sz="2800" b="0" dirty="0" err="1">
                <a:solidFill>
                  <a:schemeClr val="tx2"/>
                </a:solidFill>
                <a:latin typeface="+mj-lt"/>
                <a:cs typeface="Tahoma" panose="020B0604030504040204" pitchFamily="34" charset="0"/>
              </a:rPr>
              <a:t>Graminor</a:t>
            </a:r>
            <a:endParaRPr lang="en-US" altLang="en-US" sz="2800" b="0" dirty="0">
              <a:solidFill>
                <a:schemeClr val="tx2"/>
              </a:solidFill>
              <a:latin typeface="+mj-lt"/>
              <a:cs typeface="Tahoma" panose="020B0604030504040204" pitchFamily="34" charset="0"/>
            </a:endParaRPr>
          </a:p>
        </p:txBody>
      </p:sp>
      <p:cxnSp>
        <p:nvCxnSpPr>
          <p:cNvPr id="13315" name="Rett linje 12"/>
          <p:cNvCxnSpPr>
            <a:cxnSpLocks noChangeShapeType="1"/>
          </p:cNvCxnSpPr>
          <p:nvPr/>
        </p:nvCxnSpPr>
        <p:spPr bwMode="auto">
          <a:xfrm>
            <a:off x="5410201" y="3914775"/>
            <a:ext cx="21431" cy="0"/>
          </a:xfrm>
          <a:prstGeom prst="line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16" name="Rett linje 13"/>
          <p:cNvCxnSpPr>
            <a:cxnSpLocks noChangeShapeType="1"/>
          </p:cNvCxnSpPr>
          <p:nvPr/>
        </p:nvCxnSpPr>
        <p:spPr bwMode="auto">
          <a:xfrm>
            <a:off x="5273280" y="4563666"/>
            <a:ext cx="21431" cy="0"/>
          </a:xfrm>
          <a:prstGeom prst="line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1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98058"/>
            <a:ext cx="4824536" cy="530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10"/>
          <p:cNvSpPr>
            <a:spLocks noChangeArrowheads="1"/>
          </p:cNvSpPr>
          <p:nvPr/>
        </p:nvSpPr>
        <p:spPr bwMode="auto">
          <a:xfrm>
            <a:off x="1494235" y="1570435"/>
            <a:ext cx="3051572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rgbClr val="000099"/>
              </a:buClr>
              <a:buSzPct val="75000"/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36099B"/>
              </a:buClr>
              <a:buSzPct val="60000"/>
              <a:buFont typeface="Wingdings 2" panose="05020102010507070707" pitchFamily="18" charset="2"/>
              <a:buChar char="í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36099B"/>
              </a:buClr>
              <a:buSzPct val="7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36099B"/>
              </a:buClr>
              <a:buSzPct val="60000"/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nb-NO" sz="1875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nb-NO" sz="1875" b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44442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4"/>
          <p:cNvSpPr>
            <a:spLocks noGrp="1"/>
          </p:cNvSpPr>
          <p:nvPr>
            <p:ph type="title"/>
          </p:nvPr>
        </p:nvSpPr>
        <p:spPr>
          <a:xfrm>
            <a:off x="1043608" y="548680"/>
            <a:ext cx="6705600" cy="738188"/>
          </a:xfrm>
          <a:ln w="28575"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en-US" dirty="0" err="1"/>
              <a:t>Planteforedlingens</a:t>
            </a:r>
            <a:r>
              <a:rPr lang="en-US" dirty="0"/>
              <a:t> </a:t>
            </a:r>
            <a:r>
              <a:rPr lang="en-US" dirty="0" err="1"/>
              <a:t>natur</a:t>
            </a:r>
            <a:endParaRPr lang="en-US" dirty="0"/>
          </a:p>
        </p:txBody>
      </p:sp>
      <p:sp>
        <p:nvSpPr>
          <p:cNvPr id="13315" name="Plassholder for innhold 5"/>
          <p:cNvSpPr>
            <a:spLocks noGrp="1"/>
          </p:cNvSpPr>
          <p:nvPr>
            <p:ph idx="1"/>
          </p:nvPr>
        </p:nvSpPr>
        <p:spPr>
          <a:xfrm>
            <a:off x="1000125" y="1714500"/>
            <a:ext cx="7772400" cy="3702050"/>
          </a:xfrm>
        </p:spPr>
        <p:txBody>
          <a:bodyPr/>
          <a:lstStyle/>
          <a:p>
            <a:r>
              <a:rPr lang="nb-NO" dirty="0"/>
              <a:t>Utvikling av nye sorter tar lang tid</a:t>
            </a:r>
          </a:p>
          <a:p>
            <a:pPr lvl="1"/>
            <a:r>
              <a:rPr lang="nb-NO" dirty="0"/>
              <a:t>Det tar 10-12 år  til frø er tilgjengelig for brukerne</a:t>
            </a:r>
          </a:p>
          <a:p>
            <a:pPr lvl="2"/>
            <a:r>
              <a:rPr lang="nb-NO" dirty="0"/>
              <a:t>Sortsutvikling</a:t>
            </a:r>
          </a:p>
          <a:p>
            <a:pPr lvl="3"/>
            <a:r>
              <a:rPr lang="nb-NO" dirty="0"/>
              <a:t>Kryssing</a:t>
            </a:r>
          </a:p>
          <a:p>
            <a:pPr lvl="3"/>
            <a:r>
              <a:rPr lang="nb-NO" dirty="0"/>
              <a:t>Utvalg</a:t>
            </a:r>
          </a:p>
          <a:p>
            <a:pPr lvl="3"/>
            <a:r>
              <a:rPr lang="nb-NO" dirty="0"/>
              <a:t>Evaluering</a:t>
            </a:r>
          </a:p>
          <a:p>
            <a:pPr lvl="2"/>
            <a:r>
              <a:rPr lang="nb-NO" dirty="0"/>
              <a:t>Offisiell verdiprøving</a:t>
            </a:r>
          </a:p>
          <a:p>
            <a:pPr lvl="2"/>
            <a:r>
              <a:rPr lang="nb-NO" dirty="0"/>
              <a:t>Oppformering av ny sort</a:t>
            </a:r>
          </a:p>
          <a:p>
            <a:pPr lvl="3"/>
            <a:r>
              <a:rPr lang="nb-NO" dirty="0"/>
              <a:t> (</a:t>
            </a:r>
            <a:r>
              <a:rPr lang="nb-NO" sz="1400" dirty="0"/>
              <a:t>Foredler, prebasis, basis, sertifisert)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306929"/>
            <a:ext cx="2958989" cy="221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31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tel 1"/>
          <p:cNvSpPr>
            <a:spLocks noGrp="1"/>
          </p:cNvSpPr>
          <p:nvPr>
            <p:ph type="title"/>
          </p:nvPr>
        </p:nvSpPr>
        <p:spPr>
          <a:xfrm>
            <a:off x="1691680" y="764704"/>
            <a:ext cx="5829300" cy="594122"/>
          </a:xfrm>
        </p:spPr>
        <p:txBody>
          <a:bodyPr/>
          <a:lstStyle/>
          <a:p>
            <a:r>
              <a:rPr lang="nb-NO" altLang="nb-NO" b="1" u="sng" dirty="0"/>
              <a:t>Hvordan lage en ny sort?!?</a:t>
            </a:r>
          </a:p>
        </p:txBody>
      </p:sp>
      <p:sp>
        <p:nvSpPr>
          <p:cNvPr id="653315" name="Plassholder for innhold 2"/>
          <p:cNvSpPr>
            <a:spLocks noGrp="1"/>
          </p:cNvSpPr>
          <p:nvPr>
            <p:ph idx="1"/>
          </p:nvPr>
        </p:nvSpPr>
        <p:spPr>
          <a:xfrm>
            <a:off x="1711963" y="1700808"/>
            <a:ext cx="5829300" cy="3549253"/>
          </a:xfrm>
        </p:spPr>
        <p:txBody>
          <a:bodyPr/>
          <a:lstStyle/>
          <a:p>
            <a:pPr>
              <a:defRPr/>
            </a:pPr>
            <a:r>
              <a:rPr lang="nb-NO" dirty="0">
                <a:solidFill>
                  <a:schemeClr val="tx1">
                    <a:lumMod val="50000"/>
                  </a:schemeClr>
                </a:solidFill>
              </a:rPr>
              <a:t>1. Finne og sette sammen gode foreldre. </a:t>
            </a:r>
            <a:r>
              <a:rPr lang="nb-NO" dirty="0" err="1">
                <a:solidFill>
                  <a:schemeClr val="tx1">
                    <a:lumMod val="50000"/>
                  </a:schemeClr>
                </a:solidFill>
              </a:rPr>
              <a:t>Dvs</a:t>
            </a:r>
            <a:r>
              <a:rPr lang="nb-NO" dirty="0">
                <a:solidFill>
                  <a:schemeClr val="tx1">
                    <a:lumMod val="50000"/>
                  </a:schemeClr>
                </a:solidFill>
              </a:rPr>
              <a:t> sorter med komplementære egenskaper (utfylle hverandre)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nb-NO" b="0" dirty="0">
                <a:solidFill>
                  <a:schemeClr val="tx1">
                    <a:lumMod val="50000"/>
                  </a:schemeClr>
                </a:solidFill>
              </a:rPr>
              <a:t>Eks:	Sort A: Høg avling, sterk mot sjukdommer, sein, 	dårlig kvalitet.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nb-NO" dirty="0">
                <a:solidFill>
                  <a:schemeClr val="tx1">
                    <a:lumMod val="50000"/>
                  </a:schemeClr>
                </a:solidFill>
              </a:rPr>
              <a:t>	Sort B: Middels avling, svak mot sjukdommer, tidlig, god kvalitet.</a:t>
            </a:r>
          </a:p>
          <a:p>
            <a:pPr lvl="1">
              <a:buFont typeface="Wingdings" pitchFamily="2" charset="2"/>
              <a:buNone/>
              <a:defRPr/>
            </a:pPr>
            <a:endParaRPr lang="nb-NO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defRPr/>
            </a:pPr>
            <a:r>
              <a:rPr lang="nb-NO" dirty="0">
                <a:solidFill>
                  <a:schemeClr val="tx1">
                    <a:lumMod val="50000"/>
                  </a:schemeClr>
                </a:solidFill>
              </a:rPr>
              <a:t>2. Krysse sort A og sort B: A/B</a:t>
            </a:r>
          </a:p>
          <a:p>
            <a:pPr lvl="1">
              <a:defRPr/>
            </a:pPr>
            <a:r>
              <a:rPr lang="nb-NO" dirty="0">
                <a:solidFill>
                  <a:schemeClr val="tx1">
                    <a:lumMod val="50000"/>
                  </a:schemeClr>
                </a:solidFill>
              </a:rPr>
              <a:t>Fordi korn er </a:t>
            </a:r>
            <a:r>
              <a:rPr lang="nb-NO" dirty="0" err="1">
                <a:solidFill>
                  <a:schemeClr val="tx1">
                    <a:lumMod val="50000"/>
                  </a:schemeClr>
                </a:solidFill>
              </a:rPr>
              <a:t>sjølbestøver</a:t>
            </a:r>
            <a:r>
              <a:rPr lang="nb-NO" dirty="0">
                <a:solidFill>
                  <a:schemeClr val="tx1">
                    <a:lumMod val="50000"/>
                  </a:schemeClr>
                </a:solidFill>
              </a:rPr>
              <a:t> må morplantene kastreres</a:t>
            </a:r>
          </a:p>
          <a:p>
            <a:pPr lvl="1">
              <a:defRPr/>
            </a:pPr>
            <a:r>
              <a:rPr lang="nb-NO" dirty="0" err="1">
                <a:solidFill>
                  <a:schemeClr val="tx1">
                    <a:lumMod val="50000"/>
                  </a:schemeClr>
                </a:solidFill>
              </a:rPr>
              <a:t>Pollenere</a:t>
            </a:r>
            <a:r>
              <a:rPr lang="nb-NO" dirty="0">
                <a:solidFill>
                  <a:schemeClr val="tx1">
                    <a:lumMod val="50000"/>
                  </a:schemeClr>
                </a:solidFill>
              </a:rPr>
              <a:t> med pollen fra </a:t>
            </a:r>
            <a:r>
              <a:rPr lang="nb-NO" dirty="0" err="1">
                <a:solidFill>
                  <a:schemeClr val="tx1">
                    <a:lumMod val="50000"/>
                  </a:schemeClr>
                </a:solidFill>
              </a:rPr>
              <a:t>farplanta</a:t>
            </a:r>
            <a:endParaRPr lang="nb-NO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2433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IMG_20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980728"/>
            <a:ext cx="6264696" cy="469852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755576" y="260648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Comic Sans MS" pitchFamily="66" charset="0"/>
                <a:ea typeface="Tahoma" pitchFamily="34" charset="0"/>
                <a:cs typeface="Arial" pitchFamily="34" charset="0"/>
              </a:rPr>
              <a:t>Kryssing</a:t>
            </a:r>
            <a:endParaRPr lang="nb-NO" i="0" dirty="0">
              <a:latin typeface="Comic Sans MS" pitchFamily="66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611560" y="6021288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>
                <a:solidFill>
                  <a:srgbClr val="FF0000"/>
                </a:solidFill>
                <a:latin typeface="Comic Sans MS" pitchFamily="66" charset="0"/>
              </a:rPr>
              <a:t>År </a:t>
            </a:r>
            <a:r>
              <a:rPr lang="nb-NO" sz="1600" i="0" dirty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nb-NO" sz="1600" i="0" dirty="0">
                <a:latin typeface="Comic Sans MS" pitchFamily="66" charset="0"/>
              </a:rPr>
              <a:t>.     Greenhouse 100 </a:t>
            </a:r>
            <a:r>
              <a:rPr lang="nb-NO" sz="1600" i="0" dirty="0" err="1">
                <a:latin typeface="Comic Sans MS" pitchFamily="66" charset="0"/>
              </a:rPr>
              <a:t>crosses</a:t>
            </a:r>
            <a:r>
              <a:rPr lang="nb-NO" sz="1600" i="0" dirty="0">
                <a:latin typeface="Comic Sans MS" pitchFamily="66" charset="0"/>
              </a:rPr>
              <a:t> a </a:t>
            </a:r>
            <a:r>
              <a:rPr lang="nb-NO" sz="1600" i="0" dirty="0" err="1">
                <a:latin typeface="Comic Sans MS" pitchFamily="66" charset="0"/>
              </a:rPr>
              <a:t>year</a:t>
            </a:r>
            <a:r>
              <a:rPr lang="nb-NO" sz="1600" i="0" dirty="0">
                <a:latin typeface="Comic Sans MS" pitchFamily="66" charset="0"/>
              </a:rPr>
              <a:t>   </a:t>
            </a:r>
            <a:r>
              <a:rPr lang="nb-NO" sz="1600" i="0" dirty="0" err="1">
                <a:latin typeface="Comic Sans MS" pitchFamily="66" charset="0"/>
              </a:rPr>
              <a:t>Choose</a:t>
            </a:r>
            <a:r>
              <a:rPr lang="nb-NO" sz="1600" i="0" dirty="0">
                <a:latin typeface="Comic Sans MS" pitchFamily="66" charset="0"/>
              </a:rPr>
              <a:t> </a:t>
            </a:r>
            <a:r>
              <a:rPr lang="nb-NO" sz="1600" i="0" dirty="0" err="1">
                <a:latin typeface="Comic Sans MS" pitchFamily="66" charset="0"/>
              </a:rPr>
              <a:t>parents</a:t>
            </a:r>
            <a:r>
              <a:rPr lang="nb-NO" sz="1600" i="0" dirty="0">
                <a:latin typeface="Comic Sans MS" pitchFamily="66" charset="0"/>
              </a:rPr>
              <a:t>,  Set up </a:t>
            </a:r>
            <a:r>
              <a:rPr lang="nb-NO" sz="1600" i="0" dirty="0" err="1">
                <a:latin typeface="Comic Sans MS" pitchFamily="66" charset="0"/>
              </a:rPr>
              <a:t>crosses</a:t>
            </a:r>
            <a:r>
              <a:rPr lang="nb-NO" sz="1600" i="0" dirty="0">
                <a:latin typeface="Comic Sans MS" pitchFamily="66" charset="0"/>
              </a:rPr>
              <a:t>   </a:t>
            </a:r>
            <a:r>
              <a:rPr lang="nb-NO" sz="1600" i="0" dirty="0" err="1">
                <a:solidFill>
                  <a:srgbClr val="FF0000"/>
                </a:solidFill>
                <a:latin typeface="Comic Sans MS" pitchFamily="66" charset="0"/>
              </a:rPr>
              <a:t>Fusarium</a:t>
            </a:r>
            <a:endParaRPr lang="nb-NO" sz="1600" i="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4115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IMG_0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620688"/>
            <a:ext cx="6408712" cy="4806534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899592" y="6021288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0" dirty="0" err="1">
                <a:solidFill>
                  <a:srgbClr val="FF0000"/>
                </a:solidFill>
                <a:latin typeface="Comic Sans MS" pitchFamily="66" charset="0"/>
              </a:rPr>
              <a:t>Year</a:t>
            </a:r>
            <a:r>
              <a:rPr lang="nb-NO" i="0" dirty="0">
                <a:solidFill>
                  <a:srgbClr val="FF0000"/>
                </a:solidFill>
                <a:latin typeface="Comic Sans MS" pitchFamily="66" charset="0"/>
              </a:rPr>
              <a:t> 1</a:t>
            </a:r>
            <a:r>
              <a:rPr lang="nb-NO" i="0" dirty="0">
                <a:latin typeface="Comic Sans MS" pitchFamily="66" charset="0"/>
              </a:rPr>
              <a:t>. </a:t>
            </a:r>
            <a:r>
              <a:rPr lang="nb-NO" i="0" dirty="0">
                <a:solidFill>
                  <a:srgbClr val="00B050"/>
                </a:solidFill>
                <a:latin typeface="Comic Sans MS" pitchFamily="66" charset="0"/>
              </a:rPr>
              <a:t>F1 </a:t>
            </a:r>
            <a:r>
              <a:rPr lang="nb-NO" i="0" dirty="0">
                <a:latin typeface="Comic Sans MS" pitchFamily="66" charset="0"/>
              </a:rPr>
              <a:t>Field in </a:t>
            </a:r>
            <a:r>
              <a:rPr lang="nb-NO" i="0" dirty="0" err="1">
                <a:latin typeface="Comic Sans MS" pitchFamily="66" charset="0"/>
              </a:rPr>
              <a:t>Norway</a:t>
            </a:r>
            <a:endParaRPr lang="nb-NO" i="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6594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543300" y="971550"/>
            <a:ext cx="3600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36099B"/>
              </a:buClr>
              <a:buSzPct val="60000"/>
              <a:buFont typeface="Wingdings 2" panose="05020102010507070707" pitchFamily="18" charset="2"/>
              <a:buChar char="í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36099B"/>
              </a:buClr>
              <a:buSzPct val="7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36099B"/>
              </a:buClr>
              <a:buSzPct val="60000"/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nb-NO" altLang="nb-NO" sz="2700" b="0">
                <a:solidFill>
                  <a:schemeClr val="tx2"/>
                </a:solidFill>
              </a:rPr>
              <a:t>FOREDLING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1714500" y="1771650"/>
            <a:ext cx="1714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36099B"/>
              </a:buClr>
              <a:buSzPct val="60000"/>
              <a:buFont typeface="Wingdings 2" panose="05020102010507070707" pitchFamily="18" charset="2"/>
              <a:buChar char="í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36099B"/>
              </a:buClr>
              <a:buSzPct val="7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36099B"/>
              </a:buClr>
              <a:buSzPct val="60000"/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kumimoji="0" lang="nb-NO" altLang="nb-NO" sz="1800" b="0" dirty="0"/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1714500" y="1740187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36099B"/>
              </a:buClr>
              <a:buSzPct val="60000"/>
              <a:buFont typeface="Wingdings 2" panose="05020102010507070707" pitchFamily="18" charset="2"/>
              <a:buChar char="í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36099B"/>
              </a:buClr>
              <a:buSzPct val="7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36099B"/>
              </a:buClr>
              <a:buSzPct val="60000"/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nb-NO" altLang="nb-NO" sz="1800" b="0" dirty="0"/>
              <a:t>F2 – Bulk veksthus, </a:t>
            </a:r>
            <a:r>
              <a:rPr kumimoji="0" lang="nb-NO" altLang="nb-NO" sz="1800" b="0" dirty="0" err="1"/>
              <a:t>aksutvalg</a:t>
            </a:r>
            <a:endParaRPr kumimoji="0" lang="nb-NO" altLang="nb-NO" sz="1800" b="0" dirty="0"/>
          </a:p>
        </p:txBody>
      </p:sp>
      <p:grpSp>
        <p:nvGrpSpPr>
          <p:cNvPr id="2" name="Gruppe 1"/>
          <p:cNvGrpSpPr/>
          <p:nvPr/>
        </p:nvGrpSpPr>
        <p:grpSpPr>
          <a:xfrm>
            <a:off x="683568" y="2172445"/>
            <a:ext cx="7317432" cy="4136875"/>
            <a:chOff x="1714500" y="2743200"/>
            <a:chExt cx="6286500" cy="3112532"/>
          </a:xfrm>
        </p:grpSpPr>
        <p:pic>
          <p:nvPicPr>
            <p:cNvPr id="12291" name="Picture 3" descr="C:\Documents and Settings\Default User\Mine Dokumenter\Mine bilder\Mine bilder\2006_07_26\IMG_007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300" y="2743201"/>
              <a:ext cx="1885950" cy="1202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2" name="Picture 4" descr="C:\Documents and Settings\Default User\Mine Dokumenter\Mine bilder\Mine bilder\2006_07_26\IMG_007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500" y="2743200"/>
              <a:ext cx="18288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3" name="Picture 5" descr="C:\Documents and Settings\Default User\Mine Dokumenter\Mine bilder\Mine bilder\2006_07_26\IMG_007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900" y="2743200"/>
              <a:ext cx="18288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1714500" y="3943350"/>
              <a:ext cx="1828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anose="05000000000000000000" pitchFamily="2" charset="2"/>
                <a:buChar char="Ø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6099B"/>
                </a:buClr>
                <a:buSzPct val="60000"/>
                <a:buFont typeface="Wingdings 2" panose="05020102010507070707" pitchFamily="18" charset="2"/>
                <a:buChar char="í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6099B"/>
                </a:buClr>
                <a:buSzPct val="7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36099B"/>
                </a:buClr>
                <a:buSzPct val="60000"/>
                <a:buFont typeface="Wingdings" panose="05000000000000000000" pitchFamily="2" charset="2"/>
                <a:buChar char="s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0" lang="nb-NO" altLang="nb-NO" sz="1800" b="0"/>
                <a:t>F3 – aksrader</a:t>
              </a:r>
            </a:p>
          </p:txBody>
        </p:sp>
        <p:sp>
          <p:nvSpPr>
            <p:cNvPr id="12296" name="Text Box 8"/>
            <p:cNvSpPr txBox="1">
              <a:spLocks noChangeArrowheads="1"/>
            </p:cNvSpPr>
            <p:nvPr/>
          </p:nvSpPr>
          <p:spPr bwMode="auto">
            <a:xfrm>
              <a:off x="3714750" y="3943350"/>
              <a:ext cx="18859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anose="05000000000000000000" pitchFamily="2" charset="2"/>
                <a:buChar char="Ø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6099B"/>
                </a:buClr>
                <a:buSzPct val="60000"/>
                <a:buFont typeface="Wingdings 2" panose="05020102010507070707" pitchFamily="18" charset="2"/>
                <a:buChar char="í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6099B"/>
                </a:buClr>
                <a:buSzPct val="7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36099B"/>
                </a:buClr>
                <a:buSzPct val="60000"/>
                <a:buFont typeface="Wingdings" panose="05000000000000000000" pitchFamily="2" charset="2"/>
                <a:buChar char="s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0" lang="nb-NO" altLang="nb-NO" sz="1800" b="0"/>
                <a:t>F4 – F5, aksutvalg</a:t>
              </a:r>
            </a:p>
          </p:txBody>
        </p:sp>
        <p:sp>
          <p:nvSpPr>
            <p:cNvPr id="12299" name="Text Box 11"/>
            <p:cNvSpPr txBox="1">
              <a:spLocks noChangeArrowheads="1"/>
            </p:cNvSpPr>
            <p:nvPr/>
          </p:nvSpPr>
          <p:spPr bwMode="auto">
            <a:xfrm>
              <a:off x="5715000" y="3943350"/>
              <a:ext cx="21717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anose="05000000000000000000" pitchFamily="2" charset="2"/>
                <a:buChar char="Ø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6099B"/>
                </a:buClr>
                <a:buSzPct val="60000"/>
                <a:buFont typeface="Wingdings 2" panose="05020102010507070707" pitchFamily="18" charset="2"/>
                <a:buChar char="í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6099B"/>
                </a:buClr>
                <a:buSzPct val="7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36099B"/>
                </a:buClr>
                <a:buSzPct val="60000"/>
                <a:buFont typeface="Wingdings" panose="05000000000000000000" pitchFamily="2" charset="2"/>
                <a:buChar char="s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0" lang="nb-NO" altLang="nb-NO" sz="1800" b="0"/>
                <a:t>F6 – aksrader, NZ</a:t>
              </a:r>
            </a:p>
          </p:txBody>
        </p:sp>
        <p:pic>
          <p:nvPicPr>
            <p:cNvPr id="12300" name="Picture 12" descr="C:\Documents and Settings\Default User\Mine Dokumenter\Mine bilder\Mine bilder\2006_07_26\IMG_008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500" y="4229100"/>
              <a:ext cx="18288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1" name="Text Box 13"/>
            <p:cNvSpPr txBox="1">
              <a:spLocks noChangeArrowheads="1"/>
            </p:cNvSpPr>
            <p:nvPr/>
          </p:nvSpPr>
          <p:spPr bwMode="auto">
            <a:xfrm>
              <a:off x="1714500" y="5486400"/>
              <a:ext cx="25717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anose="05000000000000000000" pitchFamily="2" charset="2"/>
                <a:buChar char="Ø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6099B"/>
                </a:buClr>
                <a:buSzPct val="60000"/>
                <a:buFont typeface="Wingdings 2" panose="05020102010507070707" pitchFamily="18" charset="2"/>
                <a:buChar char="í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6099B"/>
                </a:buClr>
                <a:buSzPct val="7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36099B"/>
                </a:buClr>
                <a:buSzPct val="60000"/>
                <a:buFont typeface="Wingdings" panose="05000000000000000000" pitchFamily="2" charset="2"/>
                <a:buChar char="s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0" lang="nb-NO" altLang="nb-NO" sz="1800" b="0"/>
                <a:t>F7-F8-F9 – avlingsforsøk</a:t>
              </a:r>
            </a:p>
          </p:txBody>
        </p:sp>
        <p:sp>
          <p:nvSpPr>
            <p:cNvPr id="12302" name="Text Box 14"/>
            <p:cNvSpPr txBox="1">
              <a:spLocks noChangeArrowheads="1"/>
            </p:cNvSpPr>
            <p:nvPr/>
          </p:nvSpPr>
          <p:spPr bwMode="auto">
            <a:xfrm>
              <a:off x="4457700" y="4514851"/>
              <a:ext cx="3543300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anose="05000000000000000000" pitchFamily="2" charset="2"/>
                <a:buChar char="Ø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6099B"/>
                </a:buClr>
                <a:buSzPct val="60000"/>
                <a:buFont typeface="Wingdings 2" panose="05020102010507070707" pitchFamily="18" charset="2"/>
                <a:buChar char="í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6099B"/>
                </a:buClr>
                <a:buSzPct val="7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36099B"/>
                </a:buClr>
                <a:buSzPct val="60000"/>
                <a:buFont typeface="Wingdings" panose="05000000000000000000" pitchFamily="2" charset="2"/>
                <a:buChar char="s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0" lang="nb-NO" altLang="nb-NO" sz="1200" b="0"/>
                <a:t>F10-F11-F12, Offisielle forsøk – DUS test, oppformering av såkorn.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0" lang="nb-NO" altLang="nb-NO" sz="1200" b="0"/>
                <a:t>F13, 5-10 tonn Prebasis til foretningene, Basis prod.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0" lang="nb-NO" altLang="nb-NO" sz="1200" b="0"/>
                <a:t>F14, C1 produksjon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0" lang="nb-NO" altLang="nb-NO" sz="1200" b="0"/>
                <a:t>F15, C2 produksjon</a:t>
              </a:r>
            </a:p>
          </p:txBody>
        </p:sp>
        <p:sp>
          <p:nvSpPr>
            <p:cNvPr id="113680" name="AutoShape 16"/>
            <p:cNvSpPr>
              <a:spLocks noChangeArrowheads="1"/>
            </p:cNvSpPr>
            <p:nvPr/>
          </p:nvSpPr>
          <p:spPr bwMode="auto">
            <a:xfrm rot="-1817787">
              <a:off x="2343150" y="3314700"/>
              <a:ext cx="114300" cy="628650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anose="05000000000000000000" pitchFamily="2" charset="2"/>
                <a:buChar char="Ø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6099B"/>
                </a:buClr>
                <a:buSzPct val="60000"/>
                <a:buFont typeface="Wingdings 2" panose="05020102010507070707" pitchFamily="18" charset="2"/>
                <a:buChar char="í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6099B"/>
                </a:buClr>
                <a:buSzPct val="7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36099B"/>
                </a:buClr>
                <a:buSzPct val="60000"/>
                <a:buFont typeface="Wingdings" panose="05000000000000000000" pitchFamily="2" charset="2"/>
                <a:buChar char="s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b-NO" altLang="nb-NO" sz="1800" b="0"/>
            </a:p>
          </p:txBody>
        </p:sp>
      </p:grpSp>
    </p:spTree>
    <p:extLst>
      <p:ext uri="{BB962C8B-B14F-4D97-AF65-F5344CB8AC3E}">
        <p14:creationId xmlns:p14="http://schemas.microsoft.com/office/powerpoint/2010/main" val="311131243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innho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712968" cy="57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8818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Foredlingsmål: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Korn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/>
            <a:r>
              <a:rPr lang="en-US" altLang="nb-NO" dirty="0" err="1">
                <a:solidFill>
                  <a:srgbClr val="040404"/>
                </a:solidFill>
              </a:rPr>
              <a:t>Avling</a:t>
            </a:r>
            <a:endParaRPr lang="en-US" altLang="nb-NO" dirty="0">
              <a:solidFill>
                <a:srgbClr val="040404"/>
              </a:solidFill>
            </a:endParaRPr>
          </a:p>
          <a:p>
            <a:pPr marL="342900" indent="-342900"/>
            <a:r>
              <a:rPr lang="en-US" altLang="nb-NO" dirty="0" err="1">
                <a:solidFill>
                  <a:srgbClr val="040404"/>
                </a:solidFill>
              </a:rPr>
              <a:t>Tidlighet</a:t>
            </a:r>
            <a:endParaRPr lang="en-US" altLang="nb-NO" dirty="0">
              <a:solidFill>
                <a:srgbClr val="040404"/>
              </a:solidFill>
            </a:endParaRPr>
          </a:p>
          <a:p>
            <a:pPr marL="342900" indent="-342900"/>
            <a:r>
              <a:rPr lang="en-US" altLang="nb-NO" dirty="0" err="1">
                <a:solidFill>
                  <a:srgbClr val="00B050"/>
                </a:solidFill>
              </a:rPr>
              <a:t>Sykdomsresistens</a:t>
            </a:r>
            <a:r>
              <a:rPr lang="en-US" altLang="nb-NO" dirty="0">
                <a:solidFill>
                  <a:srgbClr val="040404"/>
                </a:solidFill>
              </a:rPr>
              <a:t> </a:t>
            </a:r>
          </a:p>
          <a:p>
            <a:pPr marL="342900" indent="-342900"/>
            <a:r>
              <a:rPr lang="en-US" altLang="nb-NO" dirty="0" err="1">
                <a:solidFill>
                  <a:srgbClr val="040404"/>
                </a:solidFill>
              </a:rPr>
              <a:t>Stråstyrke</a:t>
            </a:r>
            <a:endParaRPr lang="en-US" altLang="nb-NO" dirty="0">
              <a:solidFill>
                <a:srgbClr val="040404"/>
              </a:solidFill>
            </a:endParaRPr>
          </a:p>
          <a:p>
            <a:pPr marL="342900" indent="-342900"/>
            <a:r>
              <a:rPr lang="en-US" altLang="nb-NO" dirty="0" err="1">
                <a:solidFill>
                  <a:srgbClr val="040404"/>
                </a:solidFill>
              </a:rPr>
              <a:t>Værresistens</a:t>
            </a:r>
            <a:endParaRPr lang="en-US" altLang="nb-NO" dirty="0">
              <a:solidFill>
                <a:srgbClr val="040404"/>
              </a:solidFill>
            </a:endParaRPr>
          </a:p>
          <a:p>
            <a:pPr marL="342900" indent="-342900"/>
            <a:r>
              <a:rPr lang="en-US" altLang="nb-NO" dirty="0" err="1">
                <a:solidFill>
                  <a:srgbClr val="040404"/>
                </a:solidFill>
              </a:rPr>
              <a:t>Kvalitet</a:t>
            </a:r>
            <a:endParaRPr lang="en-US" altLang="nb-NO" dirty="0">
              <a:solidFill>
                <a:srgbClr val="040404"/>
              </a:solidFill>
            </a:endParaRPr>
          </a:p>
          <a:p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Eng</a:t>
            </a:r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b-NO" dirty="0"/>
              <a:t>Avling</a:t>
            </a:r>
          </a:p>
          <a:p>
            <a:r>
              <a:rPr lang="nb-NO" dirty="0"/>
              <a:t>Overvintringsevne</a:t>
            </a:r>
          </a:p>
          <a:p>
            <a:r>
              <a:rPr lang="nb-NO" dirty="0">
                <a:solidFill>
                  <a:srgbClr val="00B050"/>
                </a:solidFill>
              </a:rPr>
              <a:t>Sykdomsresistens</a:t>
            </a:r>
          </a:p>
          <a:p>
            <a:r>
              <a:rPr lang="nb-NO" dirty="0"/>
              <a:t>Fôrkvalitet</a:t>
            </a:r>
          </a:p>
          <a:p>
            <a:r>
              <a:rPr lang="nb-NO" dirty="0"/>
              <a:t>Frøproduksjon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81" y="4480456"/>
            <a:ext cx="3563888" cy="236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7258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6752" y="-459432"/>
            <a:ext cx="12783388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0714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19288" t="6927" r="19287" b="5061"/>
          <a:stretch/>
        </p:blipFill>
        <p:spPr>
          <a:xfrm>
            <a:off x="467544" y="404664"/>
            <a:ext cx="777272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0861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646584"/>
          </a:xfrm>
        </p:spPr>
        <p:txBody>
          <a:bodyPr/>
          <a:lstStyle/>
          <a:p>
            <a:r>
              <a:rPr lang="nb-NO" sz="2800" dirty="0"/>
              <a:t>Samfunnsoppdraget :</a:t>
            </a:r>
          </a:p>
        </p:txBody>
      </p:sp>
      <p:sp>
        <p:nvSpPr>
          <p:cNvPr id="3" name="Rektangel 2"/>
          <p:cNvSpPr/>
          <p:nvPr/>
        </p:nvSpPr>
        <p:spPr>
          <a:xfrm>
            <a:off x="1196752" y="1700808"/>
            <a:ext cx="5958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dirty="0"/>
              <a:t>Utvikle nye plantesorter 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Utprøve og representere utenlandske sorter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Ansvarlig for produksjon av </a:t>
            </a:r>
            <a:r>
              <a:rPr lang="nb-NO" dirty="0" err="1"/>
              <a:t>prebasis</a:t>
            </a:r>
            <a:r>
              <a:rPr lang="nb-NO" dirty="0"/>
              <a:t> (såfrø, settepotet, rene planter)</a:t>
            </a:r>
          </a:p>
          <a:p>
            <a:r>
              <a:rPr lang="nb-NO" dirty="0"/>
              <a:t>For den norske jord – og hagebruksnæringen. 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855824"/>
            <a:ext cx="5529736" cy="293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2377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21147" t="4200" r="15066" b="21654"/>
          <a:stretch/>
        </p:blipFill>
        <p:spPr>
          <a:xfrm>
            <a:off x="459072" y="1199522"/>
            <a:ext cx="8145376" cy="5325822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971600" y="458603"/>
            <a:ext cx="7772400" cy="790600"/>
          </a:xfrm>
        </p:spPr>
        <p:txBody>
          <a:bodyPr/>
          <a:lstStyle/>
          <a:p>
            <a:r>
              <a:rPr lang="nb-NO" dirty="0" err="1"/>
              <a:t>Liljeros</a:t>
            </a:r>
            <a:r>
              <a:rPr lang="nb-NO" dirty="0"/>
              <a:t> Timotei</a:t>
            </a:r>
          </a:p>
        </p:txBody>
      </p:sp>
    </p:spTree>
    <p:extLst>
      <p:ext uri="{BB962C8B-B14F-4D97-AF65-F5344CB8AC3E}">
        <p14:creationId xmlns:p14="http://schemas.microsoft.com/office/powerpoint/2010/main" val="131263621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/>
          <a:srcRect l="20075" t="5201" r="19288"/>
          <a:stretch/>
        </p:blipFill>
        <p:spPr>
          <a:xfrm>
            <a:off x="755576" y="116632"/>
            <a:ext cx="7848872" cy="69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373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21651" t="5201" r="21650"/>
          <a:stretch/>
        </p:blipFill>
        <p:spPr>
          <a:xfrm>
            <a:off x="971600" y="260648"/>
            <a:ext cx="7272808" cy="68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425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6800" y="1428750"/>
            <a:ext cx="6705600" cy="596094"/>
          </a:xfrm>
        </p:spPr>
        <p:txBody>
          <a:bodyPr/>
          <a:lstStyle/>
          <a:p>
            <a:r>
              <a:rPr lang="nb-NO" dirty="0"/>
              <a:t>Ny tid ; utfordringer og muligheter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66800" y="2510898"/>
            <a:ext cx="7772400" cy="1458162"/>
          </a:xfrm>
        </p:spPr>
        <p:txBody>
          <a:bodyPr/>
          <a:lstStyle/>
          <a:p>
            <a:r>
              <a:rPr lang="nb-NO" dirty="0"/>
              <a:t>Liberalisering av landbrukspolitikken – inntjeningskrav</a:t>
            </a:r>
          </a:p>
          <a:p>
            <a:r>
              <a:rPr lang="nb-NO" dirty="0"/>
              <a:t>Internasjonalisering</a:t>
            </a:r>
          </a:p>
          <a:p>
            <a:r>
              <a:rPr lang="nb-NO" dirty="0"/>
              <a:t>Teknologiutvikling og effektivisering</a:t>
            </a:r>
          </a:p>
          <a:p>
            <a:r>
              <a:rPr lang="nb-NO" dirty="0"/>
              <a:t>Grenser åpnes – </a:t>
            </a:r>
            <a:r>
              <a:rPr lang="nb-NO" sz="1050" dirty="0"/>
              <a:t>eks</a:t>
            </a:r>
            <a:r>
              <a:rPr lang="nb-NO" dirty="0"/>
              <a:t> frukt og bær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932764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  Utvide markedet !</a:t>
            </a:r>
          </a:p>
        </p:txBody>
      </p:sp>
      <p:pic>
        <p:nvPicPr>
          <p:cNvPr id="4" name="Plassholder for innhold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3638"/>
            <a:ext cx="7249616" cy="416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790062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616" y="-387424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5083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820945"/>
            <a:ext cx="6405364" cy="1170130"/>
          </a:xfrm>
        </p:spPr>
        <p:txBody>
          <a:bodyPr/>
          <a:lstStyle/>
          <a:p>
            <a:r>
              <a:rPr lang="nb-NO" dirty="0"/>
              <a:t>Celina </a:t>
            </a:r>
            <a:r>
              <a:rPr lang="nb-NO" sz="2400" dirty="0"/>
              <a:t>(</a:t>
            </a:r>
            <a:r>
              <a:rPr lang="nb-NO" sz="2000" dirty="0"/>
              <a:t>pære) </a:t>
            </a:r>
            <a:r>
              <a:rPr lang="nb-NO" dirty="0"/>
              <a:t>og Ninni </a:t>
            </a:r>
            <a:r>
              <a:rPr lang="nb-NO" sz="2000" dirty="0"/>
              <a:t>(bringebær) </a:t>
            </a:r>
            <a:br>
              <a:rPr lang="nb-NO" sz="2000" dirty="0"/>
            </a:br>
            <a:r>
              <a:rPr lang="nb-NO" dirty="0"/>
              <a:t>ut i verden 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12" y="3429000"/>
            <a:ext cx="3144349" cy="2358262"/>
          </a:xfrm>
        </p:spPr>
      </p:pic>
      <p:sp>
        <p:nvSpPr>
          <p:cNvPr id="3" name="Rektangel 2"/>
          <p:cNvSpPr/>
          <p:nvPr/>
        </p:nvSpPr>
        <p:spPr>
          <a:xfrm>
            <a:off x="5436096" y="1988840"/>
            <a:ext cx="3429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/>
              <a:t>Celina, with its large beautiful blushed fruit, was developed in Scandinavia by </a:t>
            </a:r>
            <a:r>
              <a:rPr lang="en-US" sz="1350" dirty="0" err="1"/>
              <a:t>Graminor</a:t>
            </a:r>
            <a:r>
              <a:rPr lang="en-US" sz="1350" dirty="0"/>
              <a:t>. This new blushed pear can potentially play a key role in the South African pear export program.</a:t>
            </a:r>
            <a:endParaRPr lang="nb-NO" sz="135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08920"/>
            <a:ext cx="3656800" cy="1585565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971600" y="4484956"/>
            <a:ext cx="17821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dirty="0"/>
              <a:t>Etter femten års forskning, kommer den nye norske bringebærsorten Ninni. Ninni er søtere og fastere med bedre holdbarhet enn 'Glen </a:t>
            </a:r>
            <a:r>
              <a:rPr lang="nb-NO" sz="1350" dirty="0" err="1"/>
              <a:t>Ample</a:t>
            </a:r>
            <a:r>
              <a:rPr lang="nb-NO" sz="1350" dirty="0"/>
              <a:t>'. </a:t>
            </a:r>
          </a:p>
          <a:p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512543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582688"/>
          </a:xfrm>
        </p:spPr>
        <p:txBody>
          <a:bodyPr/>
          <a:lstStyle/>
          <a:p>
            <a:r>
              <a:rPr lang="nb-NO" sz="2800" dirty="0"/>
              <a:t>Utvikling for framtiden: Kompetanse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– </a:t>
            </a:r>
            <a:r>
              <a:rPr lang="nb-NO" sz="2800" dirty="0"/>
              <a:t>nødvendig og kostbart</a:t>
            </a:r>
            <a:br>
              <a:rPr lang="nb-NO" dirty="0"/>
            </a:b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20863" t="20601" r="22437"/>
          <a:stretch/>
        </p:blipFill>
        <p:spPr>
          <a:xfrm>
            <a:off x="3275856" y="2276872"/>
            <a:ext cx="5759137" cy="4536504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11824"/>
            <a:ext cx="3600400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2582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 </a:t>
            </a:r>
            <a:r>
              <a:rPr lang="nb-NO" altLang="nb-NO" sz="2400" dirty="0"/>
              <a:t>FO</a:t>
            </a:r>
            <a:r>
              <a:rPr lang="nb-NO" altLang="nb-NO" sz="3000" b="1" dirty="0"/>
              <a:t>U</a:t>
            </a:r>
            <a:r>
              <a:rPr lang="nb-NO" altLang="nb-NO" b="1" dirty="0"/>
              <a:t> </a:t>
            </a:r>
            <a:r>
              <a:rPr lang="nb-NO" altLang="nb-NO" dirty="0"/>
              <a:t>i </a:t>
            </a:r>
            <a:r>
              <a:rPr lang="nb-NO" altLang="nb-NO" dirty="0" err="1"/>
              <a:t>Graminor</a:t>
            </a:r>
            <a:endParaRPr lang="nb-NO" alt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Forskningen skal brukes i planteforedlingen</a:t>
            </a:r>
          </a:p>
          <a:p>
            <a:pPr>
              <a:defRPr/>
            </a:pPr>
            <a:r>
              <a:rPr lang="nb-NO" dirty="0"/>
              <a:t>Utløse grunnforskning som bidrar til utviklingen av planteforedlingen</a:t>
            </a:r>
          </a:p>
          <a:p>
            <a:pPr>
              <a:defRPr/>
            </a:pPr>
            <a:r>
              <a:rPr lang="nb-NO" dirty="0"/>
              <a:t>Nettverk (nasjonalt og internasjonalt) og kompetanse</a:t>
            </a:r>
          </a:p>
          <a:p>
            <a:pPr marL="0" indent="0">
              <a:buNone/>
              <a:defRPr/>
            </a:pPr>
            <a:endParaRPr lang="nb-NO" dirty="0"/>
          </a:p>
        </p:txBody>
      </p:sp>
      <p:sp>
        <p:nvSpPr>
          <p:cNvPr id="2" name="TekstSylinder 1"/>
          <p:cNvSpPr txBox="1"/>
          <p:nvPr/>
        </p:nvSpPr>
        <p:spPr>
          <a:xfrm>
            <a:off x="1508842" y="4347102"/>
            <a:ext cx="5176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kumimoji="0" lang="en-GB" altLang="en-US" sz="1800" dirty="0">
                <a:solidFill>
                  <a:schemeClr val="tx2"/>
                </a:solidFill>
                <a:latin typeface="Tahoma" panose="020B0604030504040204" pitchFamily="34" charset="0"/>
              </a:rPr>
              <a:t>Technology and development: </a:t>
            </a:r>
          </a:p>
          <a:p>
            <a:pPr algn="ctr" eaLnBrk="1" hangingPunct="1"/>
            <a:r>
              <a:rPr kumimoji="0" lang="en-GB" altLang="en-US" sz="1800" dirty="0">
                <a:solidFill>
                  <a:schemeClr val="tx2"/>
                </a:solidFill>
                <a:latin typeface="Tahoma" panose="020B0604030504040204" pitchFamily="34" charset="0"/>
              </a:rPr>
              <a:t>Building the Future of Norwegian Plant Breeding </a:t>
            </a:r>
          </a:p>
          <a:p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34819264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7855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6241504" cy="1143000"/>
          </a:xfrm>
        </p:spPr>
        <p:txBody>
          <a:bodyPr/>
          <a:lstStyle/>
          <a:p>
            <a:r>
              <a:rPr lang="nb-NO" sz="2800" dirty="0"/>
              <a:t>Annerledes landbrukslandet Norge har ført til gode samarbeidsformer og bærekraftige produkter</a:t>
            </a:r>
            <a:r>
              <a:rPr lang="nb-NO" sz="3200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636912"/>
            <a:ext cx="8299648" cy="3579738"/>
          </a:xfrm>
        </p:spPr>
        <p:txBody>
          <a:bodyPr/>
          <a:lstStyle/>
          <a:p>
            <a:r>
              <a:rPr lang="nb-NO" dirty="0">
                <a:solidFill>
                  <a:srgbClr val="040404"/>
                </a:solidFill>
              </a:rPr>
              <a:t>3 % dyrka areal</a:t>
            </a:r>
          </a:p>
          <a:p>
            <a:r>
              <a:rPr lang="nb-NO" dirty="0">
                <a:solidFill>
                  <a:srgbClr val="040404"/>
                </a:solidFill>
              </a:rPr>
              <a:t>Politisk vilje</a:t>
            </a:r>
          </a:p>
          <a:p>
            <a:r>
              <a:rPr lang="nb-NO" dirty="0">
                <a:solidFill>
                  <a:srgbClr val="040404"/>
                </a:solidFill>
              </a:rPr>
              <a:t>Samvirke </a:t>
            </a:r>
          </a:p>
          <a:p>
            <a:pPr lvl="1"/>
            <a:r>
              <a:rPr lang="nb-NO" dirty="0"/>
              <a:t>Minst </a:t>
            </a:r>
            <a:r>
              <a:rPr lang="nb-NO" dirty="0" err="1"/>
              <a:t>antibiotikabruk</a:t>
            </a:r>
            <a:endParaRPr lang="nb-NO" dirty="0"/>
          </a:p>
          <a:p>
            <a:pPr lvl="1"/>
            <a:r>
              <a:rPr lang="nb-NO" dirty="0"/>
              <a:t>Best fôrutnyttelse</a:t>
            </a:r>
          </a:p>
          <a:p>
            <a:pPr lvl="1"/>
            <a:r>
              <a:rPr lang="nb-NO" dirty="0"/>
              <a:t>Minst sprøytemiddel bruk </a:t>
            </a:r>
          </a:p>
        </p:txBody>
      </p:sp>
      <p:pic>
        <p:nvPicPr>
          <p:cNvPr id="8" name="Bild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060888"/>
            <a:ext cx="2871823" cy="55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3785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ktangel 20"/>
          <p:cNvSpPr>
            <a:spLocks noChangeArrowheads="1"/>
          </p:cNvSpPr>
          <p:nvPr/>
        </p:nvSpPr>
        <p:spPr bwMode="auto">
          <a:xfrm>
            <a:off x="575073" y="1160860"/>
            <a:ext cx="734496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36099B"/>
              </a:buClr>
              <a:buSzPct val="60000"/>
              <a:buFont typeface="Wingdings 2" panose="05020102010507070707" pitchFamily="18" charset="2"/>
              <a:buChar char="í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36099B"/>
              </a:buClr>
              <a:buSzPct val="7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36099B"/>
              </a:buClr>
              <a:buSzPct val="60000"/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50" dirty="0" err="1">
                <a:solidFill>
                  <a:schemeClr val="tx2"/>
                </a:solidFill>
                <a:latin typeface="Arial Black" panose="020B0A04020102020204" pitchFamily="34" charset="0"/>
              </a:rPr>
              <a:t>Bruk</a:t>
            </a:r>
            <a:r>
              <a:rPr lang="en-US" altLang="en-US" sz="225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altLang="en-US" sz="2250" dirty="0" err="1">
                <a:solidFill>
                  <a:schemeClr val="tx2"/>
                </a:solidFill>
                <a:latin typeface="Arial Black" panose="020B0A04020102020204" pitchFamily="34" charset="0"/>
              </a:rPr>
              <a:t>av</a:t>
            </a:r>
            <a:r>
              <a:rPr lang="en-US" altLang="en-US" sz="225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altLang="en-US" sz="2250" dirty="0" err="1">
                <a:solidFill>
                  <a:schemeClr val="tx2"/>
                </a:solidFill>
                <a:latin typeface="Arial Black" panose="020B0A04020102020204" pitchFamily="34" charset="0"/>
              </a:rPr>
              <a:t>genteknologi</a:t>
            </a:r>
            <a:r>
              <a:rPr lang="en-US" altLang="en-US" sz="2250" dirty="0">
                <a:solidFill>
                  <a:schemeClr val="tx2"/>
                </a:solidFill>
                <a:latin typeface="Arial Black" panose="020B0A04020102020204" pitchFamily="34" charset="0"/>
              </a:rPr>
              <a:t> i </a:t>
            </a:r>
            <a:r>
              <a:rPr lang="en-US" altLang="en-US" sz="2250" dirty="0" err="1">
                <a:solidFill>
                  <a:schemeClr val="tx2"/>
                </a:solidFill>
                <a:latin typeface="Arial Black" panose="020B0A04020102020204" pitchFamily="34" charset="0"/>
              </a:rPr>
              <a:t>planteutviklingen</a:t>
            </a:r>
            <a:endParaRPr lang="en-US" altLang="en-US" sz="225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500" dirty="0">
                <a:solidFill>
                  <a:schemeClr val="tx2"/>
                </a:solidFill>
                <a:latin typeface="Arial Black" panose="020B0A04020102020204" pitchFamily="34" charset="0"/>
              </a:rPr>
              <a:t>Technology Development (Phase I and II)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2250" b="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97" y="2153841"/>
            <a:ext cx="7680722" cy="361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96244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15621" t="3968" r="37516" b="2141"/>
          <a:stretch/>
        </p:blipFill>
        <p:spPr>
          <a:xfrm>
            <a:off x="1187624" y="1177847"/>
            <a:ext cx="5400600" cy="6086390"/>
          </a:xfrm>
          <a:prstGeom prst="rect">
            <a:avLst/>
          </a:prstGeom>
        </p:spPr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066800" y="548680"/>
            <a:ext cx="7772400" cy="648072"/>
          </a:xfrm>
        </p:spPr>
        <p:txBody>
          <a:bodyPr/>
          <a:lstStyle/>
          <a:p>
            <a:r>
              <a:rPr lang="nb-NO" sz="2800" dirty="0"/>
              <a:t>Fra Bonde til Baker </a:t>
            </a:r>
          </a:p>
        </p:txBody>
      </p:sp>
    </p:spTree>
    <p:extLst>
      <p:ext uri="{BB962C8B-B14F-4D97-AF65-F5344CB8AC3E}">
        <p14:creationId xmlns:p14="http://schemas.microsoft.com/office/powerpoint/2010/main" val="408828435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13468" t="6068" r="17167"/>
          <a:stretch/>
        </p:blipFill>
        <p:spPr>
          <a:xfrm>
            <a:off x="539552" y="1296977"/>
            <a:ext cx="7416824" cy="5573584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066800" y="620688"/>
            <a:ext cx="6097488" cy="576064"/>
          </a:xfrm>
        </p:spPr>
        <p:txBody>
          <a:bodyPr/>
          <a:lstStyle/>
          <a:p>
            <a:r>
              <a:rPr lang="nb-NO" sz="2800" dirty="0"/>
              <a:t>Utvikling for framtiden: Ny teknologi</a:t>
            </a:r>
          </a:p>
        </p:txBody>
      </p:sp>
    </p:spTree>
    <p:extLst>
      <p:ext uri="{BB962C8B-B14F-4D97-AF65-F5344CB8AC3E}">
        <p14:creationId xmlns:p14="http://schemas.microsoft.com/office/powerpoint/2010/main" val="247195688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4657328" cy="502568"/>
          </a:xfrm>
        </p:spPr>
        <p:txBody>
          <a:bodyPr/>
          <a:lstStyle/>
          <a:p>
            <a:r>
              <a:rPr lang="nb-NO" sz="2800" dirty="0"/>
              <a:t>Økt Nordisk Plantesamarbeid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140968"/>
            <a:ext cx="5653471" cy="3828481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611560" y="1556792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Felles nordisk samfunnsmodell med kombinasjon av privat og offentlig finansiering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Vellykket samarbeid for utvikling av plantemateriale for nordiske vekstforhold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897206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8210787" cy="52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6664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Takk !!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78" y="1930333"/>
            <a:ext cx="5427222" cy="407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6421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Fakta </a:t>
            </a:r>
            <a:r>
              <a:rPr lang="nb-NO" dirty="0" err="1"/>
              <a:t>Graminor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 bwMode="auto">
          <a:xfrm>
            <a:off x="1219200" y="22542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113" indent="-4556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kumimoji="0" lang="nb-NO" kern="0" dirty="0" err="1"/>
              <a:t>Graminor</a:t>
            </a:r>
            <a:r>
              <a:rPr kumimoji="0" lang="nb-NO" kern="0" dirty="0"/>
              <a:t>  AS etablert 2002, privat selskap</a:t>
            </a:r>
          </a:p>
          <a:p>
            <a:r>
              <a:rPr kumimoji="0" lang="nb-NO" kern="0" dirty="0"/>
              <a:t>Eiere – samme som kunder</a:t>
            </a:r>
          </a:p>
          <a:p>
            <a:r>
              <a:rPr kumimoji="0" lang="nb-NO" kern="0" dirty="0"/>
              <a:t>32 fast ansatte  -  7 </a:t>
            </a:r>
            <a:r>
              <a:rPr kumimoji="0" lang="nb-NO" kern="0" dirty="0" err="1"/>
              <a:t>PhD</a:t>
            </a:r>
            <a:r>
              <a:rPr kumimoji="0" lang="nb-NO" kern="0" dirty="0"/>
              <a:t> + 2 nye underveis</a:t>
            </a:r>
          </a:p>
          <a:p>
            <a:r>
              <a:rPr kumimoji="0" lang="nb-NO" kern="0" dirty="0"/>
              <a:t>Omsetning </a:t>
            </a:r>
            <a:r>
              <a:rPr kumimoji="0" lang="nb-NO" kern="0" dirty="0" err="1"/>
              <a:t>ca</a:t>
            </a:r>
            <a:r>
              <a:rPr kumimoji="0" lang="nb-NO" kern="0" dirty="0"/>
              <a:t> 65 MNOK</a:t>
            </a:r>
          </a:p>
          <a:p>
            <a:pPr lvl="1"/>
            <a:r>
              <a:rPr kumimoji="0" lang="nb-NO" sz="1800" kern="0" dirty="0"/>
              <a:t>Tilskudd (jordbruksavtalen)/egen inntjening (lisensinntekter)</a:t>
            </a:r>
          </a:p>
          <a:p>
            <a:pPr lvl="1"/>
            <a:r>
              <a:rPr kumimoji="0" lang="nb-NO" sz="1800" kern="0" dirty="0"/>
              <a:t>Kommersielle/ikke kommersielle programmer 	    </a:t>
            </a:r>
            <a:r>
              <a:rPr kumimoji="0" lang="nb-NO" kern="0" dirty="0"/>
              <a:t>		 </a:t>
            </a:r>
          </a:p>
          <a:p>
            <a:r>
              <a:rPr kumimoji="0" lang="nb-NO" kern="0" dirty="0"/>
              <a:t>Aktivitet på Bjørke og Njøs, Leikanger kommune</a:t>
            </a:r>
          </a:p>
          <a:p>
            <a:pPr lvl="1"/>
            <a:r>
              <a:rPr kumimoji="0" lang="nb-NO" sz="1800" b="1" kern="0" dirty="0"/>
              <a:t>Eierskap i andre bedrifter</a:t>
            </a:r>
          </a:p>
          <a:p>
            <a:pPr lvl="1"/>
            <a:r>
              <a:rPr kumimoji="0" lang="nb-NO" sz="1800" b="1" kern="0" dirty="0"/>
              <a:t>Kjøp av tjenester (NIBIO, Overhalla, NLR, universiteter, private)</a:t>
            </a:r>
          </a:p>
          <a:p>
            <a:endParaRPr kumimoji="0" lang="nb-NO" kern="0" dirty="0"/>
          </a:p>
          <a:p>
            <a:endParaRPr kumimoji="0" lang="nb-NO" kern="0" dirty="0"/>
          </a:p>
          <a:p>
            <a:endParaRPr kumimoji="0" lang="nb-NO" kern="0" dirty="0"/>
          </a:p>
          <a:p>
            <a:endParaRPr kumimoji="0" lang="nb-NO" kern="0" dirty="0"/>
          </a:p>
        </p:txBody>
      </p:sp>
    </p:spTree>
    <p:extLst>
      <p:ext uri="{BB962C8B-B14F-4D97-AF65-F5344CB8AC3E}">
        <p14:creationId xmlns:p14="http://schemas.microsoft.com/office/powerpoint/2010/main" val="41598060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772400" cy="1143000"/>
          </a:xfrm>
        </p:spPr>
        <p:txBody>
          <a:bodyPr/>
          <a:lstStyle/>
          <a:p>
            <a:r>
              <a:rPr lang="nb-NO" sz="3200" dirty="0"/>
              <a:t>Hvorfor norsk planteforedling ?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536" y="1052736"/>
            <a:ext cx="8348464" cy="3096344"/>
          </a:xfrm>
        </p:spPr>
        <p:txBody>
          <a:bodyPr/>
          <a:lstStyle/>
          <a:p>
            <a:endParaRPr lang="nb-NO" dirty="0"/>
          </a:p>
          <a:p>
            <a:r>
              <a:rPr lang="nb-NO" dirty="0"/>
              <a:t>Trenger sorter som til enhver tid utnytter vekstvilkårene best mulig.</a:t>
            </a:r>
          </a:p>
          <a:p>
            <a:pPr lvl="1"/>
            <a:r>
              <a:rPr lang="nb-NO" dirty="0"/>
              <a:t>Vekst: temperatur + daglengde.</a:t>
            </a:r>
          </a:p>
          <a:p>
            <a:pPr lvl="1"/>
            <a:r>
              <a:rPr lang="nb-NO" dirty="0"/>
              <a:t>Klimaendringer: Økt temperatur, </a:t>
            </a:r>
            <a:r>
              <a:rPr lang="nb-NO" u="sng" dirty="0"/>
              <a:t>men samme daglengde</a:t>
            </a:r>
            <a:endParaRPr lang="nb-NO" dirty="0"/>
          </a:p>
          <a:p>
            <a:r>
              <a:rPr lang="nb-NO" dirty="0"/>
              <a:t>Produksjon på norske ressurser : matsikkerhet !</a:t>
            </a:r>
          </a:p>
          <a:p>
            <a:pPr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4" y="3861048"/>
            <a:ext cx="3707904" cy="278092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868714"/>
            <a:ext cx="3706792" cy="278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2014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Rot="1" noChangeArrowheads="1"/>
          </p:cNvSpPr>
          <p:nvPr/>
        </p:nvSpPr>
        <p:spPr bwMode="auto">
          <a:xfrm>
            <a:off x="900113" y="1052512"/>
            <a:ext cx="5831681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36099B"/>
              </a:buClr>
              <a:buSzPct val="60000"/>
              <a:buFont typeface="Wingdings 2" panose="05020102010507070707" pitchFamily="18" charset="2"/>
              <a:buChar char="í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36099B"/>
              </a:buClr>
              <a:buSzPct val="7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36099B"/>
              </a:buClr>
              <a:buSzPct val="60000"/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Norsk</a:t>
            </a:r>
            <a:r>
              <a:rPr kumimoji="0" lang="en-US" altLang="en-US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Plante</a:t>
            </a:r>
            <a:r>
              <a:rPr kumimoji="0" lang="en-US" altLang="en-US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foredling</a:t>
            </a:r>
            <a:r>
              <a:rPr kumimoji="0" lang="en-US" altLang="en-US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kumimoji="0" lang="en-US" altLang="en-US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ufordringer</a:t>
            </a:r>
            <a:r>
              <a:rPr kumimoji="0" lang="en-US" altLang="en-US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1267" name="Rectangle 3"/>
          <p:cNvSpPr>
            <a:spLocks noRot="1" noChangeArrowheads="1"/>
          </p:cNvSpPr>
          <p:nvPr/>
        </p:nvSpPr>
        <p:spPr bwMode="auto">
          <a:xfrm>
            <a:off x="900113" y="1587103"/>
            <a:ext cx="39338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36099B"/>
              </a:buClr>
              <a:buSzPct val="60000"/>
              <a:buFont typeface="Wingdings 2" panose="05020102010507070707" pitchFamily="18" charset="2"/>
              <a:buChar char="í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36099B"/>
              </a:buClr>
              <a:buSzPct val="7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36099B"/>
              </a:buClr>
              <a:buSzPct val="60000"/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2"/>
              </a:buClr>
              <a:buSzPct val="150000"/>
              <a:buFont typeface="Wingdings" panose="05000000000000000000" pitchFamily="2" charset="2"/>
              <a:buNone/>
              <a:defRPr/>
            </a:pP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buFont typeface="Wingdings" panose="05000000000000000000" pitchFamily="2" charset="2"/>
              <a:buNone/>
              <a:defRPr/>
            </a:pP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r>
              <a:rPr kumimoji="0" lang="en-US" altLang="en-US" sz="1800" b="0" dirty="0" err="1">
                <a:latin typeface="Trebuchet MS" panose="020B0603020202020204" pitchFamily="34" charset="0"/>
              </a:rPr>
              <a:t>Miljø</a:t>
            </a: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endParaRPr kumimoji="0" lang="en-US" altLang="en-US" sz="1800" b="0" dirty="0">
              <a:solidFill>
                <a:schemeClr val="bg1">
                  <a:lumMod val="85000"/>
                </a:schemeClr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r>
              <a:rPr kumimoji="0" lang="en-US" altLang="en-US" sz="1800" b="0" dirty="0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kumimoji="0" lang="en-US" altLang="en-US" sz="1800" b="0" dirty="0" err="1">
                <a:latin typeface="Trebuchet MS" panose="020B0603020202020204" pitchFamily="34" charset="0"/>
              </a:rPr>
              <a:t>Geografi</a:t>
            </a: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r>
              <a:rPr kumimoji="0" lang="en-US" altLang="en-US" sz="1800" b="0" dirty="0" err="1">
                <a:latin typeface="Trebuchet MS" panose="020B0603020202020204" pitchFamily="34" charset="0"/>
              </a:rPr>
              <a:t>Genetisk</a:t>
            </a:r>
            <a:r>
              <a:rPr kumimoji="0" lang="en-US" altLang="en-US" sz="1800" b="0" dirty="0">
                <a:latin typeface="Trebuchet MS" panose="020B0603020202020204" pitchFamily="34" charset="0"/>
              </a:rPr>
              <a:t> </a:t>
            </a:r>
            <a:r>
              <a:rPr kumimoji="0" lang="en-US" altLang="en-US" sz="1800" b="0" dirty="0" err="1">
                <a:latin typeface="Trebuchet MS" panose="020B0603020202020204" pitchFamily="34" charset="0"/>
              </a:rPr>
              <a:t>kompleksitet</a:t>
            </a: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r>
              <a:rPr kumimoji="0" lang="en-US" altLang="en-US" sz="1800" b="0" dirty="0">
                <a:latin typeface="Trebuchet MS" panose="020B0603020202020204" pitchFamily="34" charset="0"/>
              </a:rPr>
              <a:t> </a:t>
            </a:r>
            <a:r>
              <a:rPr kumimoji="0" lang="en-US" altLang="en-US" sz="1800" b="0" dirty="0" err="1">
                <a:latin typeface="Trebuchet MS" panose="020B0603020202020204" pitchFamily="34" charset="0"/>
              </a:rPr>
              <a:t>Sykdommer</a:t>
            </a:r>
            <a:r>
              <a:rPr kumimoji="0" lang="en-US" altLang="en-US" sz="1800" b="0" dirty="0">
                <a:latin typeface="Trebuchet MS" panose="020B0603020202020204" pitchFamily="34" charset="0"/>
              </a:rPr>
              <a:t>, </a:t>
            </a:r>
            <a:r>
              <a:rPr kumimoji="0" lang="en-US" altLang="en-US" sz="1800" b="0" dirty="0" err="1">
                <a:latin typeface="Trebuchet MS" panose="020B0603020202020204" pitchFamily="34" charset="0"/>
              </a:rPr>
              <a:t>skadegjørere</a:t>
            </a: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r>
              <a:rPr kumimoji="0" lang="en-US" altLang="en-US" sz="1800" b="0" dirty="0">
                <a:latin typeface="Trebuchet MS" panose="020B0603020202020204" pitchFamily="34" charset="0"/>
              </a:rPr>
              <a:t> </a:t>
            </a:r>
            <a:r>
              <a:rPr kumimoji="0" lang="en-US" altLang="en-US" sz="1800" b="0" dirty="0" err="1">
                <a:latin typeface="Trebuchet MS" panose="020B0603020202020204" pitchFamily="34" charset="0"/>
              </a:rPr>
              <a:t>Markedets</a:t>
            </a:r>
            <a:r>
              <a:rPr kumimoji="0" lang="en-US" altLang="en-US" sz="1800" b="0" dirty="0">
                <a:latin typeface="Trebuchet MS" panose="020B0603020202020204" pitchFamily="34" charset="0"/>
              </a:rPr>
              <a:t> </a:t>
            </a:r>
            <a:r>
              <a:rPr kumimoji="0" lang="en-US" altLang="en-US" sz="1800" b="0" dirty="0" err="1">
                <a:latin typeface="Trebuchet MS" panose="020B0603020202020204" pitchFamily="34" charset="0"/>
              </a:rPr>
              <a:t>etterspørsel</a:t>
            </a: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r>
              <a:rPr kumimoji="0" lang="en-US" altLang="en-US" sz="1800" b="0" dirty="0">
                <a:latin typeface="Trebuchet MS" panose="020B0603020202020204" pitchFamily="34" charset="0"/>
              </a:rPr>
              <a:t> </a:t>
            </a:r>
            <a:r>
              <a:rPr kumimoji="0" lang="en-US" altLang="en-US" sz="1800" b="0" dirty="0" err="1">
                <a:latin typeface="Trebuchet MS" panose="020B0603020202020204" pitchFamily="34" charset="0"/>
              </a:rPr>
              <a:t>Markeds</a:t>
            </a:r>
            <a:r>
              <a:rPr kumimoji="0" lang="en-US" altLang="en-US" sz="1800" b="0" dirty="0">
                <a:latin typeface="Trebuchet MS" panose="020B0603020202020204" pitchFamily="34" charset="0"/>
              </a:rPr>
              <a:t> </a:t>
            </a:r>
            <a:r>
              <a:rPr kumimoji="0" lang="en-US" altLang="en-US" sz="1800" b="0" dirty="0" err="1">
                <a:latin typeface="Trebuchet MS" panose="020B0603020202020204" pitchFamily="34" charset="0"/>
              </a:rPr>
              <a:t>konkurranse</a:t>
            </a: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r>
              <a:rPr kumimoji="0" lang="en-US" altLang="en-US" sz="1800" b="0" dirty="0" err="1">
                <a:latin typeface="Trebuchet MS" panose="020B0603020202020204" pitchFamily="34" charset="0"/>
              </a:rPr>
              <a:t>Langsiktighet</a:t>
            </a:r>
            <a:r>
              <a:rPr kumimoji="0" lang="en-US" altLang="en-US" sz="1800" b="0" dirty="0">
                <a:latin typeface="Trebuchet MS" panose="020B0603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endParaRPr kumimoji="0" lang="en-US" altLang="en-US" sz="1800" b="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150000"/>
              <a:defRPr/>
            </a:pPr>
            <a:endParaRPr kumimoji="0" lang="en-US" altLang="en-US" sz="1800" b="0" dirty="0">
              <a:latin typeface="Trebuchet MS" panose="020B0603020202020204" pitchFamily="34" charset="0"/>
            </a:endParaRPr>
          </a:p>
        </p:txBody>
      </p:sp>
      <p:pic>
        <p:nvPicPr>
          <p:cNvPr id="10245" name="Bild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3416547" cy="422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74488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6000" y="262970"/>
            <a:ext cx="6818518" cy="861774"/>
          </a:xfrm>
        </p:spPr>
        <p:txBody>
          <a:bodyPr/>
          <a:lstStyle/>
          <a:p>
            <a:r>
              <a:rPr lang="nb-NO" sz="2800" b="1" dirty="0"/>
              <a:t>Store utfordringer – kan de løses med planteforedling?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90166" y="1268760"/>
            <a:ext cx="3491948" cy="3979433"/>
          </a:xfrm>
        </p:spPr>
        <p:txBody>
          <a:bodyPr/>
          <a:lstStyle/>
          <a:p>
            <a:r>
              <a:rPr lang="nb-NO" sz="2000" b="1" dirty="0">
                <a:solidFill>
                  <a:srgbClr val="C00000"/>
                </a:solidFill>
              </a:rPr>
              <a:t>1958: Satsing på foredling av brødhvete fra 1958</a:t>
            </a:r>
          </a:p>
          <a:p>
            <a:pPr lvl="1"/>
            <a:r>
              <a:rPr lang="nb-NO" sz="2000" dirty="0">
                <a:solidFill>
                  <a:srgbClr val="C00000"/>
                </a:solidFill>
              </a:rPr>
              <a:t>Prof. Erling Strand, NLH</a:t>
            </a:r>
          </a:p>
          <a:p>
            <a:pPr lvl="1"/>
            <a:r>
              <a:rPr lang="nb-NO" sz="2000" dirty="0">
                <a:solidFill>
                  <a:srgbClr val="C00000"/>
                </a:solidFill>
              </a:rPr>
              <a:t>Prof. Kåre Ringlund, NLH</a:t>
            </a:r>
          </a:p>
          <a:p>
            <a:pPr marL="468000" lvl="1" indent="0">
              <a:buNone/>
            </a:pPr>
            <a:endParaRPr lang="nb-NO" sz="2000" dirty="0">
              <a:solidFill>
                <a:srgbClr val="C00000"/>
              </a:solidFill>
            </a:endParaRPr>
          </a:p>
          <a:p>
            <a:r>
              <a:rPr lang="nb-NO" sz="2000" b="1" dirty="0"/>
              <a:t>Ambisiøse mål!</a:t>
            </a:r>
          </a:p>
          <a:p>
            <a:pPr lvl="1"/>
            <a:r>
              <a:rPr lang="nb-NO" sz="2000" dirty="0"/>
              <a:t>Løse </a:t>
            </a:r>
            <a:r>
              <a:rPr lang="nb-NO" sz="2000" dirty="0" err="1"/>
              <a:t>groskadeproblemet</a:t>
            </a:r>
            <a:endParaRPr lang="nb-NO" sz="2000" dirty="0"/>
          </a:p>
          <a:p>
            <a:pPr lvl="1"/>
            <a:r>
              <a:rPr lang="nb-NO" sz="2000" dirty="0" err="1"/>
              <a:t>Tilfredstille</a:t>
            </a:r>
            <a:r>
              <a:rPr lang="nb-NO" sz="2000" dirty="0"/>
              <a:t> bake-industrien med norsk hvete</a:t>
            </a:r>
          </a:p>
          <a:p>
            <a:pPr lvl="1"/>
            <a:r>
              <a:rPr lang="nb-NO" sz="2000" dirty="0"/>
              <a:t>Øke avlingsnivået</a:t>
            </a:r>
          </a:p>
          <a:p>
            <a:pPr lvl="1"/>
            <a:endParaRPr lang="nb-NO" sz="2000" dirty="0">
              <a:solidFill>
                <a:srgbClr val="C00000"/>
              </a:solidFill>
            </a:endParaRPr>
          </a:p>
          <a:p>
            <a:pPr lvl="1"/>
            <a:endParaRPr lang="nb-NO" sz="2000" dirty="0">
              <a:solidFill>
                <a:srgbClr val="C00000"/>
              </a:solidFill>
            </a:endParaRPr>
          </a:p>
          <a:p>
            <a:endParaRPr lang="nb-NO" sz="2000" dirty="0">
              <a:solidFill>
                <a:srgbClr val="C00000"/>
              </a:solidFill>
            </a:endParaRPr>
          </a:p>
          <a:p>
            <a:pPr lvl="1"/>
            <a:endParaRPr lang="nb-NO" sz="20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nb-NO" smtClean="0"/>
              <a:t>7</a:t>
            </a:fld>
            <a:endParaRPr lang="nb-NO"/>
          </a:p>
        </p:txBody>
      </p:sp>
      <p:sp>
        <p:nvSpPr>
          <p:cNvPr id="7" name="TextBox 6"/>
          <p:cNvSpPr txBox="1"/>
          <p:nvPr/>
        </p:nvSpPr>
        <p:spPr>
          <a:xfrm>
            <a:off x="6047720" y="1268760"/>
            <a:ext cx="2628736" cy="42165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b="1" dirty="0"/>
              <a:t>Kornforedlingen startet i Norge </a:t>
            </a:r>
            <a:r>
              <a:rPr lang="nb-NO" b="1" dirty="0" err="1"/>
              <a:t>ca</a:t>
            </a:r>
            <a:r>
              <a:rPr lang="nb-NO" b="1" dirty="0"/>
              <a:t> 1900: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Utprøving av landsorter </a:t>
            </a:r>
            <a:r>
              <a:rPr lang="nb-NO" dirty="0" err="1"/>
              <a:t>ca</a:t>
            </a:r>
            <a:r>
              <a:rPr lang="nb-NO" dirty="0"/>
              <a:t> 1900, </a:t>
            </a:r>
            <a:r>
              <a:rPr lang="nb-NO" sz="1600" i="1" dirty="0"/>
              <a:t>Prof. Bastian Larsen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Utvalg i landsorter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Krysningsforedling fra </a:t>
            </a:r>
            <a:r>
              <a:rPr lang="nb-NO" dirty="0" err="1"/>
              <a:t>ca</a:t>
            </a:r>
            <a:r>
              <a:rPr lang="nb-NO" dirty="0"/>
              <a:t> 1913 </a:t>
            </a:r>
          </a:p>
          <a:p>
            <a:r>
              <a:rPr lang="nb-NO" dirty="0"/>
              <a:t>     </a:t>
            </a:r>
            <a:r>
              <a:rPr lang="nb-NO" sz="1600" i="1" dirty="0"/>
              <a:t>Prof. Knut Vik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Arbeid med sykdomsresistens (mjøldogg, hveteaksprikk)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15662" b="15165"/>
          <a:stretch/>
        </p:blipFill>
        <p:spPr>
          <a:xfrm>
            <a:off x="4501678" y="1278961"/>
            <a:ext cx="1080120" cy="12672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8773" y="2546200"/>
            <a:ext cx="12859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i="1" dirty="0"/>
              <a:t>Prof. Erling Strand</a:t>
            </a:r>
            <a:endParaRPr lang="en-US" sz="105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35058" y="3979362"/>
            <a:ext cx="1362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i="1" dirty="0"/>
              <a:t>Prof. Kåre Ringlund</a:t>
            </a:r>
            <a:endParaRPr lang="en-US" sz="105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520" y="2892287"/>
            <a:ext cx="1091278" cy="108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154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nb-NO" smtClean="0"/>
              <a:t>8</a:t>
            </a:fld>
            <a:endParaRPr lang="nb-NO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395536" y="685800"/>
          <a:ext cx="620026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576000" y="3528970"/>
          <a:ext cx="6019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95936" y="409202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C00000"/>
                </a:solidFill>
              </a:rPr>
              <a:t>50%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13008" y="372269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C00000"/>
                </a:solidFill>
              </a:rPr>
              <a:t>70%!</a:t>
            </a:r>
          </a:p>
        </p:txBody>
      </p:sp>
    </p:spTree>
    <p:extLst>
      <p:ext uri="{BB962C8B-B14F-4D97-AF65-F5344CB8AC3E}">
        <p14:creationId xmlns:p14="http://schemas.microsoft.com/office/powerpoint/2010/main" val="272197071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Fokus: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 bwMode="auto">
          <a:xfrm>
            <a:off x="1056560" y="21018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113" indent="-4556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kumimoji="0" lang="nb-NO" kern="0" dirty="0"/>
              <a:t>Økt matproduksjon:</a:t>
            </a:r>
            <a:endParaRPr kumimoji="0" lang="nb-NO" sz="1800" kern="0" dirty="0"/>
          </a:p>
          <a:p>
            <a:pPr lvl="1"/>
            <a:r>
              <a:rPr kumimoji="0" lang="nb-NO" sz="1800" b="1" kern="0" dirty="0"/>
              <a:t>Ytelse, sykdomsresistens og </a:t>
            </a:r>
            <a:r>
              <a:rPr kumimoji="0" lang="nb-NO" sz="1800" b="1" kern="0" dirty="0" err="1"/>
              <a:t>klimatilpassning</a:t>
            </a:r>
            <a:endParaRPr kumimoji="0" lang="nb-NO" sz="1800" b="1" kern="0" dirty="0"/>
          </a:p>
          <a:p>
            <a:r>
              <a:rPr kumimoji="0" lang="nb-NO" kern="0" dirty="0"/>
              <a:t>Kvalitet for sluttbrukerne:</a:t>
            </a:r>
          </a:p>
          <a:p>
            <a:pPr lvl="1"/>
            <a:r>
              <a:rPr kumimoji="0" lang="nb-NO" sz="1800" b="1" kern="0" dirty="0"/>
              <a:t>Jord- og hagebrukere (</a:t>
            </a:r>
            <a:r>
              <a:rPr kumimoji="0" lang="nb-NO" sz="1800" b="1" kern="0" dirty="0" err="1"/>
              <a:t>vinterherdighet</a:t>
            </a:r>
            <a:r>
              <a:rPr kumimoji="0" lang="nb-NO" sz="1800" b="1" kern="0" dirty="0"/>
              <a:t>, sykdomsresistens, ytelse </a:t>
            </a:r>
            <a:r>
              <a:rPr kumimoji="0" lang="nb-NO" sz="1800" b="1" kern="0" dirty="0" err="1"/>
              <a:t>etc</a:t>
            </a:r>
            <a:r>
              <a:rPr kumimoji="0" lang="nb-NO" sz="1800" b="1" kern="0" dirty="0"/>
              <a:t>)</a:t>
            </a:r>
          </a:p>
          <a:p>
            <a:pPr lvl="1"/>
            <a:r>
              <a:rPr kumimoji="0" lang="nb-NO" sz="1800" b="1" kern="0" dirty="0"/>
              <a:t>Konsumenter: Bakekvalitet, proteininnhold, spesielle kvaliteter</a:t>
            </a:r>
          </a:p>
          <a:p>
            <a:r>
              <a:rPr kumimoji="0" lang="nb-NO" kern="0" dirty="0"/>
              <a:t>Særlige bestillinger:</a:t>
            </a:r>
          </a:p>
          <a:p>
            <a:pPr lvl="1">
              <a:buFont typeface="Wingdings" pitchFamily="2" charset="2"/>
              <a:buChar char="§"/>
            </a:pPr>
            <a:r>
              <a:rPr kumimoji="0" lang="nb-NO" sz="1800" b="1" kern="0" dirty="0"/>
              <a:t>Klimautfordringene, sykdom/</a:t>
            </a:r>
            <a:r>
              <a:rPr kumimoji="0" lang="nb-NO" sz="1800" b="1" kern="0" dirty="0" err="1"/>
              <a:t>fusarium</a:t>
            </a:r>
            <a:r>
              <a:rPr kumimoji="0" lang="nb-NO" sz="1800" b="1" kern="0" dirty="0"/>
              <a:t>,  sporbarhet i verdikjeden, øke den genetiske basen/pre-</a:t>
            </a:r>
            <a:r>
              <a:rPr kumimoji="0" lang="nb-NO" sz="1800" b="1" kern="0" dirty="0" err="1"/>
              <a:t>breeding</a:t>
            </a:r>
            <a:r>
              <a:rPr kumimoji="0" lang="nb-NO" sz="1800" b="1" kern="0" dirty="0"/>
              <a:t> (PPP), nordlig fokus. </a:t>
            </a:r>
          </a:p>
          <a:p>
            <a:r>
              <a:rPr kumimoji="0" lang="nb-NO" kern="0" dirty="0"/>
              <a:t>Effektivitet</a:t>
            </a:r>
          </a:p>
          <a:p>
            <a:pPr lvl="1"/>
            <a:r>
              <a:rPr kumimoji="0" lang="nb-NO" sz="1800" b="1" kern="0" dirty="0"/>
              <a:t>Fokus på kompetanse</a:t>
            </a:r>
          </a:p>
          <a:p>
            <a:pPr lvl="1"/>
            <a:r>
              <a:rPr kumimoji="0" lang="nb-NO" sz="1800" b="1" kern="0" dirty="0"/>
              <a:t>Nye teknologier  (supplering)</a:t>
            </a:r>
          </a:p>
          <a:p>
            <a:pPr lvl="1"/>
            <a:endParaRPr kumimoji="0" lang="nb-NO" sz="1800" b="1" kern="0" dirty="0"/>
          </a:p>
          <a:p>
            <a:pPr lvl="1"/>
            <a:endParaRPr kumimoji="0" lang="nb-NO" sz="1800" b="1" kern="0" dirty="0"/>
          </a:p>
          <a:p>
            <a:pPr lvl="1"/>
            <a:endParaRPr kumimoji="0" lang="nb-NO" sz="1800" b="1" kern="0" dirty="0"/>
          </a:p>
        </p:txBody>
      </p:sp>
    </p:spTree>
    <p:extLst>
      <p:ext uri="{BB962C8B-B14F-4D97-AF65-F5344CB8AC3E}">
        <p14:creationId xmlns:p14="http://schemas.microsoft.com/office/powerpoint/2010/main" val="349621096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Natur">
  <a:themeElements>
    <a:clrScheme name="Natur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atur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13691</TotalTime>
  <Words>695</Words>
  <Application>Microsoft Office PowerPoint</Application>
  <PresentationFormat>Skjermfremvisning (4:3)</PresentationFormat>
  <Paragraphs>166</Paragraphs>
  <Slides>35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Comic Sans MS</vt:lpstr>
      <vt:lpstr>Tahoma</vt:lpstr>
      <vt:lpstr>Times New Roman</vt:lpstr>
      <vt:lpstr>Trebuchet MS</vt:lpstr>
      <vt:lpstr>Wingdings</vt:lpstr>
      <vt:lpstr>Natur</vt:lpstr>
      <vt:lpstr> </vt:lpstr>
      <vt:lpstr>Samfunnsoppdraget :</vt:lpstr>
      <vt:lpstr>Annerledes landbrukslandet Norge har ført til gode samarbeidsformer og bærekraftige produkter.</vt:lpstr>
      <vt:lpstr>Fakta Graminor</vt:lpstr>
      <vt:lpstr>Hvorfor norsk planteforedling ? </vt:lpstr>
      <vt:lpstr>PowerPoint-presentasjon</vt:lpstr>
      <vt:lpstr>Store utfordringer – kan de løses med planteforedling? </vt:lpstr>
      <vt:lpstr>PowerPoint-presentasjon</vt:lpstr>
      <vt:lpstr>Fokus:</vt:lpstr>
      <vt:lpstr>PowerPoint-presentasjon</vt:lpstr>
      <vt:lpstr>Planteforedlingens natur</vt:lpstr>
      <vt:lpstr>Hvordan lage en ny sort?!?</vt:lpstr>
      <vt:lpstr>PowerPoint-presentasjon</vt:lpstr>
      <vt:lpstr>PowerPoint-presentasjon</vt:lpstr>
      <vt:lpstr>PowerPoint-presentasjon</vt:lpstr>
      <vt:lpstr>PowerPoint-presentasjon</vt:lpstr>
      <vt:lpstr>Foredlingsmål:</vt:lpstr>
      <vt:lpstr>PowerPoint-presentasjon</vt:lpstr>
      <vt:lpstr>PowerPoint-presentasjon</vt:lpstr>
      <vt:lpstr>Liljeros Timotei</vt:lpstr>
      <vt:lpstr>PowerPoint-presentasjon</vt:lpstr>
      <vt:lpstr>PowerPoint-presentasjon</vt:lpstr>
      <vt:lpstr>Ny tid ; utfordringer og muligheter</vt:lpstr>
      <vt:lpstr>  Utvide markedet !</vt:lpstr>
      <vt:lpstr>PowerPoint-presentasjon</vt:lpstr>
      <vt:lpstr>Celina (pære) og Ninni (bringebær)  ut i verden !</vt:lpstr>
      <vt:lpstr>Utvikling for framtiden: Kompetanse  – nødvendig og kostbart </vt:lpstr>
      <vt:lpstr> FOU i Graminor</vt:lpstr>
      <vt:lpstr>PowerPoint-presentasjon</vt:lpstr>
      <vt:lpstr>PowerPoint-presentasjon</vt:lpstr>
      <vt:lpstr>Fra Bonde til Baker </vt:lpstr>
      <vt:lpstr>Utvikling for framtiden: Ny teknologi</vt:lpstr>
      <vt:lpstr>Økt Nordisk Plantesamarbeid</vt:lpstr>
      <vt:lpstr>PowerPoint-presentasjon</vt:lpstr>
      <vt:lpstr>Takk !!</vt:lpstr>
    </vt:vector>
  </TitlesOfParts>
  <Company>Graminor 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GRAMINOR</dc:title>
  <dc:creator>Kristin Børresen</dc:creator>
  <cp:lastModifiedBy>Eivind Elstrand</cp:lastModifiedBy>
  <cp:revision>751</cp:revision>
  <cp:lastPrinted>2017-03-07T13:55:08Z</cp:lastPrinted>
  <dcterms:created xsi:type="dcterms:W3CDTF">2003-01-09T08:06:27Z</dcterms:created>
  <dcterms:modified xsi:type="dcterms:W3CDTF">2017-03-29T11:11:24Z</dcterms:modified>
</cp:coreProperties>
</file>